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94" r:id="rId2"/>
    <p:sldId id="306" r:id="rId3"/>
    <p:sldId id="258" r:id="rId4"/>
    <p:sldId id="869" r:id="rId5"/>
    <p:sldId id="260" r:id="rId6"/>
    <p:sldId id="823" r:id="rId7"/>
    <p:sldId id="829" r:id="rId8"/>
    <p:sldId id="303" r:id="rId9"/>
    <p:sldId id="826" r:id="rId10"/>
    <p:sldId id="275" r:id="rId11"/>
    <p:sldId id="864" r:id="rId12"/>
    <p:sldId id="865" r:id="rId13"/>
    <p:sldId id="850" r:id="rId14"/>
    <p:sldId id="837" r:id="rId15"/>
    <p:sldId id="863" r:id="rId16"/>
    <p:sldId id="858" r:id="rId17"/>
    <p:sldId id="832" r:id="rId18"/>
    <p:sldId id="835" r:id="rId19"/>
    <p:sldId id="870" r:id="rId20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DF4"/>
    <a:srgbClr val="9EE0FE"/>
    <a:srgbClr val="D0D8E8"/>
    <a:srgbClr val="ADD1FD"/>
    <a:srgbClr val="A3B2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55" autoAdjust="0"/>
    <p:restoredTop sz="94660"/>
  </p:normalViewPr>
  <p:slideViewPr>
    <p:cSldViewPr>
      <p:cViewPr>
        <p:scale>
          <a:sx n="106" d="100"/>
          <a:sy n="106" d="100"/>
        </p:scale>
        <p:origin x="666" y="-6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55D918-0D48-44D3-9287-CAE1B93EB64A}" type="doc">
      <dgm:prSet loTypeId="urn:microsoft.com/office/officeart/2005/8/layout/pyramid1" loCatId="pyramid" qsTypeId="urn:microsoft.com/office/officeart/2005/8/quickstyle/simple1" qsCatId="simple" csTypeId="urn:microsoft.com/office/officeart/2005/8/colors/accent4_5" csCatId="accent4" phldr="1"/>
      <dgm:spPr/>
    </dgm:pt>
    <dgm:pt modelId="{F014B99B-BC0F-4D51-AA35-03139CBC5BDF}">
      <dgm:prSet phldrT="[Текст]" custT="1"/>
      <dgm:spPr>
        <a:solidFill>
          <a:srgbClr val="0070C0"/>
        </a:solidFill>
      </dgm:spPr>
      <dgm:t>
        <a:bodyPr/>
        <a:lstStyle/>
        <a:p>
          <a:endParaRPr lang="ru-RU" sz="1200" b="1" dirty="0"/>
        </a:p>
        <a:p>
          <a:endParaRPr lang="ru-RU" sz="1200" b="1" dirty="0"/>
        </a:p>
        <a:p>
          <a:endParaRPr lang="ru-RU" sz="1200" b="1" dirty="0"/>
        </a:p>
        <a:p>
          <a:endParaRPr lang="ru-RU" sz="1200" b="1" dirty="0"/>
        </a:p>
        <a:p>
          <a:r>
            <a:rPr lang="ru-RU" sz="1200" b="1" dirty="0">
              <a:solidFill>
                <a:schemeClr val="bg1"/>
              </a:solidFill>
            </a:rPr>
            <a:t>Федеральный </a:t>
          </a:r>
        </a:p>
        <a:p>
          <a:r>
            <a:rPr lang="ru-RU" sz="1200" b="1" dirty="0">
              <a:solidFill>
                <a:schemeClr val="bg1"/>
              </a:solidFill>
            </a:rPr>
            <a:t>уровень</a:t>
          </a:r>
        </a:p>
      </dgm:t>
    </dgm:pt>
    <dgm:pt modelId="{547044BC-B29A-41C2-9396-2C63C92CED4B}" type="parTrans" cxnId="{DF277F6E-5463-4336-ABDE-6CE9BBB5760E}">
      <dgm:prSet/>
      <dgm:spPr/>
      <dgm:t>
        <a:bodyPr/>
        <a:lstStyle/>
        <a:p>
          <a:endParaRPr lang="ru-RU" b="1"/>
        </a:p>
      </dgm:t>
    </dgm:pt>
    <dgm:pt modelId="{310293B5-AF1E-4EB5-9AC5-576D9AB28450}" type="sibTrans" cxnId="{DF277F6E-5463-4336-ABDE-6CE9BBB5760E}">
      <dgm:prSet/>
      <dgm:spPr/>
      <dgm:t>
        <a:bodyPr/>
        <a:lstStyle/>
        <a:p>
          <a:endParaRPr lang="ru-RU" b="1"/>
        </a:p>
      </dgm:t>
    </dgm:pt>
    <dgm:pt modelId="{CBB2EDB4-08BF-49DB-9282-C363CE23E3D0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200" b="1" dirty="0"/>
            <a:t>Региональный уровень</a:t>
          </a:r>
        </a:p>
      </dgm:t>
    </dgm:pt>
    <dgm:pt modelId="{061A8EDF-95EB-4ED1-B54D-E85549B7DDD2}" type="parTrans" cxnId="{AE28E987-068C-4050-9EA0-6987A9368CE5}">
      <dgm:prSet/>
      <dgm:spPr/>
      <dgm:t>
        <a:bodyPr/>
        <a:lstStyle/>
        <a:p>
          <a:endParaRPr lang="ru-RU" b="1"/>
        </a:p>
      </dgm:t>
    </dgm:pt>
    <dgm:pt modelId="{8A73D853-84E8-4FCE-B4F9-A28E61B55BFC}" type="sibTrans" cxnId="{AE28E987-068C-4050-9EA0-6987A9368CE5}">
      <dgm:prSet/>
      <dgm:spPr/>
      <dgm:t>
        <a:bodyPr/>
        <a:lstStyle/>
        <a:p>
          <a:endParaRPr lang="ru-RU" b="1"/>
        </a:p>
      </dgm:t>
    </dgm:pt>
    <dgm:pt modelId="{8380A261-4409-4C6B-8A07-0D64C5422F6D}">
      <dgm:prSet phldrT="[Текст]" custT="1"/>
      <dgm:spPr>
        <a:solidFill>
          <a:srgbClr val="00B0F0">
            <a:alpha val="50000"/>
          </a:srgbClr>
        </a:solidFill>
      </dgm:spPr>
      <dgm:t>
        <a:bodyPr/>
        <a:lstStyle/>
        <a:p>
          <a:r>
            <a:rPr lang="ru-RU" sz="1200" b="1" dirty="0"/>
            <a:t>Уровень ОО</a:t>
          </a:r>
        </a:p>
      </dgm:t>
    </dgm:pt>
    <dgm:pt modelId="{FDF2E5F5-8F13-4FFA-81A9-3BFDEEE2F092}" type="sibTrans" cxnId="{E7AC5795-AE57-4629-9DCD-7B603559995E}">
      <dgm:prSet/>
      <dgm:spPr/>
      <dgm:t>
        <a:bodyPr/>
        <a:lstStyle/>
        <a:p>
          <a:endParaRPr lang="ru-RU" b="1"/>
        </a:p>
      </dgm:t>
    </dgm:pt>
    <dgm:pt modelId="{48549D1C-43AC-47BA-B869-251333E1E3E6}" type="parTrans" cxnId="{E7AC5795-AE57-4629-9DCD-7B603559995E}">
      <dgm:prSet/>
      <dgm:spPr/>
      <dgm:t>
        <a:bodyPr/>
        <a:lstStyle/>
        <a:p>
          <a:endParaRPr lang="ru-RU" b="1"/>
        </a:p>
      </dgm:t>
    </dgm:pt>
    <dgm:pt modelId="{8C222443-D6D5-437E-8A06-7845FF64044F}" type="pres">
      <dgm:prSet presAssocID="{C055D918-0D48-44D3-9287-CAE1B93EB64A}" presName="Name0" presStyleCnt="0">
        <dgm:presLayoutVars>
          <dgm:dir/>
          <dgm:animLvl val="lvl"/>
          <dgm:resizeHandles val="exact"/>
        </dgm:presLayoutVars>
      </dgm:prSet>
      <dgm:spPr/>
    </dgm:pt>
    <dgm:pt modelId="{8E592AC7-B094-488F-86DE-8B46AA43A5F7}" type="pres">
      <dgm:prSet presAssocID="{F014B99B-BC0F-4D51-AA35-03139CBC5BDF}" presName="Name8" presStyleCnt="0"/>
      <dgm:spPr/>
    </dgm:pt>
    <dgm:pt modelId="{47753778-DDCD-4F66-8671-0963E55AC1AB}" type="pres">
      <dgm:prSet presAssocID="{F014B99B-BC0F-4D51-AA35-03139CBC5BDF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8BBE6D-1C8E-4142-827F-B1B32D20364B}" type="pres">
      <dgm:prSet presAssocID="{F014B99B-BC0F-4D51-AA35-03139CBC5BD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609C55-E487-4600-AFD0-8994D3888F22}" type="pres">
      <dgm:prSet presAssocID="{CBB2EDB4-08BF-49DB-9282-C363CE23E3D0}" presName="Name8" presStyleCnt="0"/>
      <dgm:spPr/>
    </dgm:pt>
    <dgm:pt modelId="{7099C5AD-A666-455F-9144-31509FAE35FB}" type="pres">
      <dgm:prSet presAssocID="{CBB2EDB4-08BF-49DB-9282-C363CE23E3D0}" presName="level" presStyleLbl="node1" presStyleIdx="1" presStyleCnt="3" custLinFactNeighborX="-179" custLinFactNeighborY="96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64A9E2-4365-4891-A563-4210D9FE6047}" type="pres">
      <dgm:prSet presAssocID="{CBB2EDB4-08BF-49DB-9282-C363CE23E3D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66420A-6794-4210-A8DC-A681DFE94B26}" type="pres">
      <dgm:prSet presAssocID="{8380A261-4409-4C6B-8A07-0D64C5422F6D}" presName="Name8" presStyleCnt="0"/>
      <dgm:spPr/>
    </dgm:pt>
    <dgm:pt modelId="{3405B94A-B110-4EB0-B99D-680A85764021}" type="pres">
      <dgm:prSet presAssocID="{8380A261-4409-4C6B-8A07-0D64C5422F6D}" presName="level" presStyleLbl="node1" presStyleIdx="2" presStyleCnt="3" custLinFactNeighborX="1216" custLinFactNeighborY="36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789FCB-B92C-4A52-BB06-4A95FA62001B}" type="pres">
      <dgm:prSet presAssocID="{8380A261-4409-4C6B-8A07-0D64C5422F6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02952A2-E36A-4C36-9F3E-BBB3A16BEAFF}" type="presOf" srcId="{CBB2EDB4-08BF-49DB-9282-C363CE23E3D0}" destId="{7099C5AD-A666-455F-9144-31509FAE35FB}" srcOrd="0" destOrd="0" presId="urn:microsoft.com/office/officeart/2005/8/layout/pyramid1"/>
    <dgm:cxn modelId="{792CBD91-D1FA-4645-B0E6-1E344FDF5B5F}" type="presOf" srcId="{F014B99B-BC0F-4D51-AA35-03139CBC5BDF}" destId="{158BBE6D-1C8E-4142-827F-B1B32D20364B}" srcOrd="1" destOrd="0" presId="urn:microsoft.com/office/officeart/2005/8/layout/pyramid1"/>
    <dgm:cxn modelId="{CB6F3BE7-F153-4CED-8270-72A0F84A15F2}" type="presOf" srcId="{CBB2EDB4-08BF-49DB-9282-C363CE23E3D0}" destId="{8064A9E2-4365-4891-A563-4210D9FE6047}" srcOrd="1" destOrd="0" presId="urn:microsoft.com/office/officeart/2005/8/layout/pyramid1"/>
    <dgm:cxn modelId="{EBAC2FB6-06C0-4A9E-9E1C-FA45C82478E1}" type="presOf" srcId="{F014B99B-BC0F-4D51-AA35-03139CBC5BDF}" destId="{47753778-DDCD-4F66-8671-0963E55AC1AB}" srcOrd="0" destOrd="0" presId="urn:microsoft.com/office/officeart/2005/8/layout/pyramid1"/>
    <dgm:cxn modelId="{E7AC5795-AE57-4629-9DCD-7B603559995E}" srcId="{C055D918-0D48-44D3-9287-CAE1B93EB64A}" destId="{8380A261-4409-4C6B-8A07-0D64C5422F6D}" srcOrd="2" destOrd="0" parTransId="{48549D1C-43AC-47BA-B869-251333E1E3E6}" sibTransId="{FDF2E5F5-8F13-4FFA-81A9-3BFDEEE2F092}"/>
    <dgm:cxn modelId="{684A2119-F004-4EA4-91AB-934B6F8401A9}" type="presOf" srcId="{8380A261-4409-4C6B-8A07-0D64C5422F6D}" destId="{3405B94A-B110-4EB0-B99D-680A85764021}" srcOrd="0" destOrd="0" presId="urn:microsoft.com/office/officeart/2005/8/layout/pyramid1"/>
    <dgm:cxn modelId="{AE28E987-068C-4050-9EA0-6987A9368CE5}" srcId="{C055D918-0D48-44D3-9287-CAE1B93EB64A}" destId="{CBB2EDB4-08BF-49DB-9282-C363CE23E3D0}" srcOrd="1" destOrd="0" parTransId="{061A8EDF-95EB-4ED1-B54D-E85549B7DDD2}" sibTransId="{8A73D853-84E8-4FCE-B4F9-A28E61B55BFC}"/>
    <dgm:cxn modelId="{87C54C2A-2433-412F-AFDC-EF80684BA9FB}" type="presOf" srcId="{C055D918-0D48-44D3-9287-CAE1B93EB64A}" destId="{8C222443-D6D5-437E-8A06-7845FF64044F}" srcOrd="0" destOrd="0" presId="urn:microsoft.com/office/officeart/2005/8/layout/pyramid1"/>
    <dgm:cxn modelId="{DF277F6E-5463-4336-ABDE-6CE9BBB5760E}" srcId="{C055D918-0D48-44D3-9287-CAE1B93EB64A}" destId="{F014B99B-BC0F-4D51-AA35-03139CBC5BDF}" srcOrd="0" destOrd="0" parTransId="{547044BC-B29A-41C2-9396-2C63C92CED4B}" sibTransId="{310293B5-AF1E-4EB5-9AC5-576D9AB28450}"/>
    <dgm:cxn modelId="{1E5B1BBB-EB15-427C-923B-76FB6018FA59}" type="presOf" srcId="{8380A261-4409-4C6B-8A07-0D64C5422F6D}" destId="{EB789FCB-B92C-4A52-BB06-4A95FA62001B}" srcOrd="1" destOrd="0" presId="urn:microsoft.com/office/officeart/2005/8/layout/pyramid1"/>
    <dgm:cxn modelId="{FC54928D-8489-45BE-A419-478DF3152712}" type="presParOf" srcId="{8C222443-D6D5-437E-8A06-7845FF64044F}" destId="{8E592AC7-B094-488F-86DE-8B46AA43A5F7}" srcOrd="0" destOrd="0" presId="urn:microsoft.com/office/officeart/2005/8/layout/pyramid1"/>
    <dgm:cxn modelId="{DC294B94-6F0D-4281-8DCC-7EE503DCE163}" type="presParOf" srcId="{8E592AC7-B094-488F-86DE-8B46AA43A5F7}" destId="{47753778-DDCD-4F66-8671-0963E55AC1AB}" srcOrd="0" destOrd="0" presId="urn:microsoft.com/office/officeart/2005/8/layout/pyramid1"/>
    <dgm:cxn modelId="{32B8B60D-2A65-4E4C-9F0F-98AF62A9611C}" type="presParOf" srcId="{8E592AC7-B094-488F-86DE-8B46AA43A5F7}" destId="{158BBE6D-1C8E-4142-827F-B1B32D20364B}" srcOrd="1" destOrd="0" presId="urn:microsoft.com/office/officeart/2005/8/layout/pyramid1"/>
    <dgm:cxn modelId="{4C8D2E90-553F-4C69-9633-5DB19C6B4730}" type="presParOf" srcId="{8C222443-D6D5-437E-8A06-7845FF64044F}" destId="{08609C55-E487-4600-AFD0-8994D3888F22}" srcOrd="1" destOrd="0" presId="urn:microsoft.com/office/officeart/2005/8/layout/pyramid1"/>
    <dgm:cxn modelId="{9AE41948-5B39-48DA-8B26-40AF888C607C}" type="presParOf" srcId="{08609C55-E487-4600-AFD0-8994D3888F22}" destId="{7099C5AD-A666-455F-9144-31509FAE35FB}" srcOrd="0" destOrd="0" presId="urn:microsoft.com/office/officeart/2005/8/layout/pyramid1"/>
    <dgm:cxn modelId="{EDA768DD-D368-40A1-A0BA-204DC4265C49}" type="presParOf" srcId="{08609C55-E487-4600-AFD0-8994D3888F22}" destId="{8064A9E2-4365-4891-A563-4210D9FE6047}" srcOrd="1" destOrd="0" presId="urn:microsoft.com/office/officeart/2005/8/layout/pyramid1"/>
    <dgm:cxn modelId="{EE52A2AF-CD13-415D-9E54-7F7697F26A0C}" type="presParOf" srcId="{8C222443-D6D5-437E-8A06-7845FF64044F}" destId="{4E66420A-6794-4210-A8DC-A681DFE94B26}" srcOrd="2" destOrd="0" presId="urn:microsoft.com/office/officeart/2005/8/layout/pyramid1"/>
    <dgm:cxn modelId="{3162D02E-FA21-4300-B51B-7304BA500A88}" type="presParOf" srcId="{4E66420A-6794-4210-A8DC-A681DFE94B26}" destId="{3405B94A-B110-4EB0-B99D-680A85764021}" srcOrd="0" destOrd="0" presId="urn:microsoft.com/office/officeart/2005/8/layout/pyramid1"/>
    <dgm:cxn modelId="{48E779E7-74C8-4ED9-B4DB-8D03ECADD262}" type="presParOf" srcId="{4E66420A-6794-4210-A8DC-A681DFE94B26}" destId="{EB789FCB-B92C-4A52-BB06-4A95FA62001B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753778-DDCD-4F66-8671-0963E55AC1AB}">
      <dsp:nvSpPr>
        <dsp:cNvPr id="0" name=""/>
        <dsp:cNvSpPr/>
      </dsp:nvSpPr>
      <dsp:spPr>
        <a:xfrm>
          <a:off x="1500197" y="0"/>
          <a:ext cx="1500197" cy="1729979"/>
        </a:xfrm>
        <a:prstGeom prst="trapezoid">
          <a:avLst>
            <a:gd name="adj" fmla="val 5000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chemeClr val="bg1"/>
              </a:solidFill>
            </a:rPr>
            <a:t>Федеральный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chemeClr val="bg1"/>
              </a:solidFill>
            </a:rPr>
            <a:t>уровень</a:t>
          </a:r>
        </a:p>
      </dsp:txBody>
      <dsp:txXfrm>
        <a:off x="1500197" y="0"/>
        <a:ext cx="1500197" cy="1729979"/>
      </dsp:txXfrm>
    </dsp:sp>
    <dsp:sp modelId="{7099C5AD-A666-455F-9144-31509FAE35FB}">
      <dsp:nvSpPr>
        <dsp:cNvPr id="0" name=""/>
        <dsp:cNvSpPr/>
      </dsp:nvSpPr>
      <dsp:spPr>
        <a:xfrm>
          <a:off x="744728" y="1746742"/>
          <a:ext cx="3000395" cy="1729979"/>
        </a:xfrm>
        <a:prstGeom prst="trapezoid">
          <a:avLst>
            <a:gd name="adj" fmla="val 43359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/>
            <a:t>Региональный уровень</a:t>
          </a:r>
        </a:p>
      </dsp:txBody>
      <dsp:txXfrm>
        <a:off x="1269797" y="1746742"/>
        <a:ext cx="1950256" cy="1729979"/>
      </dsp:txXfrm>
    </dsp:sp>
    <dsp:sp modelId="{3405B94A-B110-4EB0-B99D-680A85764021}">
      <dsp:nvSpPr>
        <dsp:cNvPr id="0" name=""/>
        <dsp:cNvSpPr/>
      </dsp:nvSpPr>
      <dsp:spPr>
        <a:xfrm>
          <a:off x="0" y="3459958"/>
          <a:ext cx="4500593" cy="1729979"/>
        </a:xfrm>
        <a:prstGeom prst="trapezoid">
          <a:avLst>
            <a:gd name="adj" fmla="val 43359"/>
          </a:avLst>
        </a:prstGeom>
        <a:solidFill>
          <a:srgbClr val="00B0F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/>
            <a:t>Уровень ОО</a:t>
          </a:r>
        </a:p>
      </dsp:txBody>
      <dsp:txXfrm>
        <a:off x="787603" y="3459958"/>
        <a:ext cx="2925385" cy="17299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18830" cy="493315"/>
          </a:xfrm>
          <a:prstGeom prst="rect">
            <a:avLst/>
          </a:prstGeom>
        </p:spPr>
        <p:txBody>
          <a:bodyPr vert="horz" lIns="90741" tIns="45370" rIns="90741" bIns="4537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6" y="2"/>
            <a:ext cx="2918830" cy="493315"/>
          </a:xfrm>
          <a:prstGeom prst="rect">
            <a:avLst/>
          </a:prstGeom>
        </p:spPr>
        <p:txBody>
          <a:bodyPr vert="horz" lIns="90741" tIns="45370" rIns="90741" bIns="45370" rtlCol="0"/>
          <a:lstStyle>
            <a:lvl1pPr algn="r">
              <a:defRPr sz="1200"/>
            </a:lvl1pPr>
          </a:lstStyle>
          <a:p>
            <a:fld id="{91B63E80-F3C1-40E1-ADE6-7667B802929F}" type="datetimeFigureOut">
              <a:rPr lang="ru-RU" smtClean="0"/>
              <a:pPr/>
              <a:t>30.05.2024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29187" cy="3698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41" tIns="45370" rIns="90741" bIns="4537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500"/>
            <a:ext cx="5388610" cy="4439841"/>
          </a:xfrm>
          <a:prstGeom prst="rect">
            <a:avLst/>
          </a:prstGeom>
        </p:spPr>
        <p:txBody>
          <a:bodyPr vert="horz" lIns="90741" tIns="45370" rIns="90741" bIns="4537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371287"/>
            <a:ext cx="2918830" cy="493315"/>
          </a:xfrm>
          <a:prstGeom prst="rect">
            <a:avLst/>
          </a:prstGeom>
        </p:spPr>
        <p:txBody>
          <a:bodyPr vert="horz" lIns="90741" tIns="45370" rIns="90741" bIns="4537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6" y="9371287"/>
            <a:ext cx="2918830" cy="493315"/>
          </a:xfrm>
          <a:prstGeom prst="rect">
            <a:avLst/>
          </a:prstGeom>
        </p:spPr>
        <p:txBody>
          <a:bodyPr vert="horz" lIns="90741" tIns="45370" rIns="90741" bIns="45370" rtlCol="0" anchor="b"/>
          <a:lstStyle>
            <a:lvl1pPr algn="r">
              <a:defRPr sz="1200"/>
            </a:lvl1pPr>
          </a:lstStyle>
          <a:p>
            <a:fld id="{B67D8501-3B49-49BD-834F-769B3A01D1A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7872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D8501-3B49-49BD-834F-769B3A01D1A3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3317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3154-E84C-41DF-B5DA-EC6BBDAF4A27}" type="datetime1">
              <a:rPr lang="ru-RU" smtClean="0"/>
              <a:pPr/>
              <a:t>30.05.2024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1411B-D92D-4D4A-AE7C-DA3B657800A4}" type="datetime1">
              <a:rPr lang="ru-RU" smtClean="0"/>
              <a:pPr/>
              <a:t>30.05.2024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F3428-DA13-4CD4-A0C1-213CC02A17F0}" type="datetime1">
              <a:rPr lang="ru-RU" smtClean="0"/>
              <a:pPr/>
              <a:t>30.05.2024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B6EF6-91A9-45D4-90F2-6D7F1684EEAD}" type="datetime1">
              <a:rPr lang="ru-RU" smtClean="0"/>
              <a:pPr/>
              <a:t>30.05.2024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FB03-7E63-4E96-8E71-64D8AAAA05E5}" type="datetime1">
              <a:rPr lang="ru-RU" smtClean="0"/>
              <a:pPr/>
              <a:t>30.05.2024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10540-5065-4154-B575-25F045956217}" type="datetime1">
              <a:rPr lang="ru-RU" smtClean="0"/>
              <a:pPr/>
              <a:t>30.05.2024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19B64-BEA0-4646-B2DC-9848AD041FF0}" type="datetime1">
              <a:rPr lang="ru-RU" smtClean="0"/>
              <a:pPr/>
              <a:t>30.05.2024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D4C0B-81BA-44B0-9873-B784BFDAA5C9}" type="datetime1">
              <a:rPr lang="ru-RU" smtClean="0"/>
              <a:pPr/>
              <a:t>30.05.2024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93CF4-D6E8-4C91-A0C2-281C5183E81D}" type="datetime1">
              <a:rPr lang="ru-RU" smtClean="0"/>
              <a:pPr/>
              <a:t>30.05.2024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BA916-F477-4046-8D7F-52FEE71D902C}" type="datetime1">
              <a:rPr lang="ru-RU" smtClean="0"/>
              <a:pPr/>
              <a:t>30.05.2024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3FF46-2893-462E-B2F1-225924908D8D}" type="datetime1">
              <a:rPr lang="ru-RU" smtClean="0"/>
              <a:pPr/>
              <a:t>30.05.2024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3BC51-48CD-4653-BB47-5F4125556576}" type="datetime1">
              <a:rPr lang="ru-RU" smtClean="0"/>
              <a:pPr/>
              <a:t>30.05.2024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png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0.jpeg"/><Relationship Id="rId7" Type="http://schemas.openxmlformats.org/officeDocument/2006/relationships/image" Target="../media/image2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gif"/><Relationship Id="rId5" Type="http://schemas.openxmlformats.org/officeDocument/2006/relationships/image" Target="../media/image14.pn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11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12" Type="http://schemas.openxmlformats.org/officeDocument/2006/relationships/image" Target="../media/image1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9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8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79609"/>
            <a:ext cx="6768752" cy="36004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74904" y="6448251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pPr/>
              <a:t>1</a:t>
            </a:fld>
            <a:endParaRPr lang="ru-RU" sz="1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A690F5C-004C-42B9-B72F-B786C782DD2F}"/>
              </a:ext>
            </a:extLst>
          </p:cNvPr>
          <p:cNvSpPr txBox="1"/>
          <p:nvPr/>
        </p:nvSpPr>
        <p:spPr>
          <a:xfrm>
            <a:off x="843844" y="977313"/>
            <a:ext cx="7624018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«СОШ №70 г.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Челябинска»</a:t>
            </a:r>
          </a:p>
          <a:p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ED1909E-D425-4815-B6E0-8863093AA9F6}"/>
              </a:ext>
            </a:extLst>
          </p:cNvPr>
          <p:cNvSpPr txBox="1"/>
          <p:nvPr/>
        </p:nvSpPr>
        <p:spPr>
          <a:xfrm>
            <a:off x="323529" y="2381790"/>
            <a:ext cx="8452171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«Оптимизация процесса вовлечения в проектную деятельность обучающихся 8-9 классов для достижения метапредметных результатов, способствующих повышению эффективности своей деятельности в </a:t>
            </a: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МБОУ «СОШ №70 </a:t>
            </a:r>
            <a:r>
              <a:rPr lang="ru-RU" sz="2400" b="1" i="1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г.Челябинска</a:t>
            </a: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»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477" y="6299391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084" y="497018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6C5848D-E353-4493-B4C3-0DA0BB73400D}"/>
              </a:ext>
            </a:extLst>
          </p:cNvPr>
          <p:cNvSpPr txBox="1"/>
          <p:nvPr/>
        </p:nvSpPr>
        <p:spPr>
          <a:xfrm>
            <a:off x="2393467" y="6028689"/>
            <a:ext cx="399586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 -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2"/>
          <p:cNvSpPr txBox="1">
            <a:spLocks noChangeArrowheads="1"/>
          </p:cNvSpPr>
          <p:nvPr/>
        </p:nvSpPr>
        <p:spPr bwMode="auto">
          <a:xfrm>
            <a:off x="3980462" y="5119688"/>
            <a:ext cx="4851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Яковлева Г.В.,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директор МБОУ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«СОШ №70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г.Челябинска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drawingObject1"/>
          <p:cNvPicPr/>
          <p:nvPr/>
        </p:nvPicPr>
        <p:blipFill>
          <a:blip r:embed="rId3" cstate="print"/>
          <a:stretch/>
        </p:blipFill>
        <p:spPr>
          <a:xfrm>
            <a:off x="182666" y="50848"/>
            <a:ext cx="720725" cy="9264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174418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4" name="Object 24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5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2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74904" y="635635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pPr/>
              <a:t>10</a:t>
            </a:fld>
            <a:endParaRPr lang="ru-RU" sz="14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63000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6320514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5"/>
          <p:cNvSpPr>
            <a:spLocks noChangeArrowheads="1"/>
          </p:cNvSpPr>
          <p:nvPr/>
        </p:nvSpPr>
        <p:spPr bwMode="auto">
          <a:xfrm>
            <a:off x="1504695" y="461688"/>
            <a:ext cx="63110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План реализации проекта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354179" y="45629"/>
            <a:ext cx="676875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  <p:pic>
        <p:nvPicPr>
          <p:cNvPr id="14" name="drawingObject1"/>
          <p:cNvPicPr/>
          <p:nvPr/>
        </p:nvPicPr>
        <p:blipFill>
          <a:blip r:embed="rId7" cstate="print"/>
          <a:stretch/>
        </p:blipFill>
        <p:spPr>
          <a:xfrm>
            <a:off x="150560" y="-3112"/>
            <a:ext cx="720725" cy="926465"/>
          </a:xfrm>
          <a:prstGeom prst="rect">
            <a:avLst/>
          </a:prstGeom>
          <a:noFill/>
        </p:spPr>
      </p:pic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45F17DB4-8216-4D55-BCE5-114B97F2F9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571838"/>
              </p:ext>
            </p:extLst>
          </p:nvPr>
        </p:nvGraphicFramePr>
        <p:xfrm>
          <a:off x="150560" y="1050193"/>
          <a:ext cx="8720206" cy="5298376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235699">
                  <a:extLst>
                    <a:ext uri="{9D8B030D-6E8A-4147-A177-3AD203B41FA5}">
                      <a16:colId xmlns:a16="http://schemas.microsoft.com/office/drawing/2014/main" xmlns="" val="3179138019"/>
                    </a:ext>
                  </a:extLst>
                </a:gridCol>
                <a:gridCol w="2478019">
                  <a:extLst>
                    <a:ext uri="{9D8B030D-6E8A-4147-A177-3AD203B41FA5}">
                      <a16:colId xmlns:a16="http://schemas.microsoft.com/office/drawing/2014/main" xmlns="" val="1207912520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xmlns="" val="213871907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95112343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xmlns="" val="2062215671"/>
                    </a:ext>
                  </a:extLst>
                </a:gridCol>
                <a:gridCol w="2406088">
                  <a:extLst>
                    <a:ext uri="{9D8B030D-6E8A-4147-A177-3AD203B41FA5}">
                      <a16:colId xmlns:a16="http://schemas.microsoft.com/office/drawing/2014/main" xmlns="" val="1089513664"/>
                    </a:ext>
                  </a:extLst>
                </a:gridCol>
              </a:tblGrid>
              <a:tr h="1928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   №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46" marR="193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kern="1200" dirty="0">
                          <a:effectLst/>
                        </a:rPr>
                        <a:t>Проблема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46" marR="193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kern="1200">
                          <a:effectLst/>
                        </a:rPr>
                        <a:t>Мероприятия по решению проблемы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46" marR="193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1" kern="1200" dirty="0">
                          <a:solidFill>
                            <a:schemeClr val="tx1"/>
                          </a:solidFill>
                          <a:effectLst/>
                        </a:rPr>
                        <a:t>Ответственный </a:t>
                      </a:r>
                      <a:endParaRPr lang="ru-RU" sz="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46" marR="193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1" kern="1200" dirty="0">
                          <a:solidFill>
                            <a:schemeClr val="tx1"/>
                          </a:solidFill>
                          <a:effectLst/>
                        </a:rPr>
                        <a:t>срок</a:t>
                      </a:r>
                      <a:endParaRPr lang="ru-RU" sz="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46" marR="193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kern="1200" dirty="0">
                          <a:effectLst/>
                        </a:rPr>
                        <a:t>Ожидаемый результат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46" marR="19346" marT="0" marB="0"/>
                </a:tc>
                <a:extLst>
                  <a:ext uri="{0D108BD9-81ED-4DB2-BD59-A6C34878D82A}">
                    <a16:rowId xmlns:a16="http://schemas.microsoft.com/office/drawing/2014/main" xmlns="" val="2338147575"/>
                  </a:ext>
                </a:extLst>
              </a:tr>
              <a:tr h="4453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1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46" marR="1934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</a:rPr>
                        <a:t>1.Отсутствие в рамках проектной работы стандарта достижения метапредметных результатов обучающихся, способствующих повышению эффективности своей деятельности 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46" marR="1934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</a:rPr>
                        <a:t>Создание рабочей группы по разработке стандарта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46" marR="1934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Яковлева Галина Валентиновна, директор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46" marR="1934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01.06-15.06.24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46" marR="1934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70510" algn="l"/>
                        </a:tabLst>
                      </a:pPr>
                      <a:r>
                        <a:rPr lang="ru-RU" sz="700" dirty="0">
                          <a:effectLst/>
                        </a:rPr>
                        <a:t>Стандарт </a:t>
                      </a:r>
                      <a:r>
                        <a:rPr lang="ru-RU" sz="700" kern="1600" dirty="0">
                          <a:effectLst/>
                        </a:rPr>
                        <a:t>процесса достижения метапредметных результатов обучающихся 8-9 классов по эффективности своей деятельности в работе над проектом </a:t>
                      </a:r>
                      <a:r>
                        <a:rPr lang="ru-RU" sz="700" kern="12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46" marR="19346" marT="0" marB="0"/>
                </a:tc>
                <a:extLst>
                  <a:ext uri="{0D108BD9-81ED-4DB2-BD59-A6C34878D82A}">
                    <a16:rowId xmlns:a16="http://schemas.microsoft.com/office/drawing/2014/main" xmlns="" val="3441651806"/>
                  </a:ext>
                </a:extLst>
              </a:tr>
              <a:tr h="5962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2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46" marR="1934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</a:rPr>
                        <a:t>8.Отсутствие единых подходов к контролю достижения метапредметных результатов обучающихся, способствующих повышению эффективности своей деятельности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46" marR="1934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</a:rPr>
                        <a:t>Создание рабочей группы по разработке единых подходов к контролю достижения метапредметных результатов обучающихся (эффективность деятельности) в проектной деятельности 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46" marR="193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Никитина</a:t>
                      </a:r>
                      <a:r>
                        <a:rPr lang="ru-RU" sz="7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Елена Павловна, заместитель директора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46" marR="19346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01.06-15.07.24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46" marR="1934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Разработка единого подходов к конролю достижения метапредметных результатов обучающихся (эффективность деятельности) в проектной деятельности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46" marR="19346" marT="0" marB="0"/>
                </a:tc>
                <a:extLst>
                  <a:ext uri="{0D108BD9-81ED-4DB2-BD59-A6C34878D82A}">
                    <a16:rowId xmlns:a16="http://schemas.microsoft.com/office/drawing/2014/main" xmlns="" val="2064442596"/>
                  </a:ext>
                </a:extLst>
              </a:tr>
              <a:tr h="2732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3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46" marR="1934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</a:rPr>
                        <a:t>2.Низкий уровень владения технологией бережливого производства у педагогов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46" marR="193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</a:rPr>
                        <a:t>Организация методического интенсива «Инструменты бережливого производства»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46" marR="193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Никитина</a:t>
                      </a:r>
                      <a:r>
                        <a:rPr lang="ru-RU" sz="7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Елена Павловна, заместитель директора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46" marR="1934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kern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14.06.-</a:t>
                      </a:r>
                      <a:r>
                        <a:rPr lang="ru-RU" sz="700" b="0" kern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23.11.24</a:t>
                      </a:r>
                      <a:endParaRPr lang="ru-RU" sz="7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</a:rPr>
                        <a:t>Повышение уровня  понимания значимости влияния </a:t>
                      </a:r>
                      <a:r>
                        <a:rPr lang="ru-RU" sz="700" dirty="0" err="1">
                          <a:effectLst/>
                        </a:rPr>
                        <a:t>сформированности</a:t>
                      </a:r>
                      <a:r>
                        <a:rPr lang="ru-RU" sz="700" dirty="0">
                          <a:effectLst/>
                        </a:rPr>
                        <a:t> бережливого мышления на повышение качества обучения. 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46" marR="19346" marT="0" marB="0"/>
                </a:tc>
                <a:extLst>
                  <a:ext uri="{0D108BD9-81ED-4DB2-BD59-A6C34878D82A}">
                    <a16:rowId xmlns:a16="http://schemas.microsoft.com/office/drawing/2014/main" xmlns="" val="2631763808"/>
                  </a:ext>
                </a:extLst>
              </a:tr>
              <a:tr h="360440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4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46" marR="1934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5.Отсутствие методического продукта для обмена методик достижения метапредметных результатов обучающихся, способствующих повышению эффективности своей деятельности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46" marR="19346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</a:rPr>
                        <a:t>Адаптация методического инструментария  для  школы по формированию бережливой личности.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</a:rPr>
                        <a:t>Создание методического инструментария  для  школы по формированию бережливой личности.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46" marR="19346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Чарикова Раиса </a:t>
                      </a:r>
                      <a:r>
                        <a:rPr lang="ru-RU" sz="7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Раисовна</a:t>
                      </a: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учитель </a:t>
                      </a:r>
                      <a:r>
                        <a:rPr lang="ru-RU" sz="7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Мухаррямова</a:t>
                      </a: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Наталия Валерьевна, учитель; </a:t>
                      </a:r>
                      <a:r>
                        <a:rPr lang="ru-RU" sz="7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Хайрова</a:t>
                      </a: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Юлия </a:t>
                      </a:r>
                      <a:r>
                        <a:rPr lang="ru-RU" sz="7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Раисовна</a:t>
                      </a: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учитель; Клишина Ольга Николаевна, учитель; </a:t>
                      </a:r>
                      <a:r>
                        <a:rPr lang="ru-RU" sz="7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Лапатанова</a:t>
                      </a: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Маргарита Андреевна, учитель.</a:t>
                      </a:r>
                    </a:p>
                  </a:txBody>
                  <a:tcPr marL="19346" marR="19346" marT="0" marB="0"/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b="0" kern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20.08.-23.11</a:t>
                      </a:r>
                      <a:r>
                        <a:rPr lang="ru-RU" sz="700" b="0" kern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24</a:t>
                      </a:r>
                      <a:endParaRPr lang="ru-RU" sz="7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</a:rPr>
                        <a:t>Банк методического инструментария  для  школы по формированию бережливой личности.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46" marR="19346" marT="0" marB="0"/>
                </a:tc>
                <a:extLst>
                  <a:ext uri="{0D108BD9-81ED-4DB2-BD59-A6C34878D82A}">
                    <a16:rowId xmlns:a16="http://schemas.microsoft.com/office/drawing/2014/main" xmlns="" val="1791637647"/>
                  </a:ext>
                </a:extLst>
              </a:tr>
              <a:tr h="5143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</a:rPr>
                        <a:t>6.Недостаточно в рамках организации проектной деятельности обучающихся мероприятий, направленных на достижения метапредметных результатов обучающихся, способствующих повышению эффективности своей деятельности 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46" marR="19346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46920859"/>
                  </a:ext>
                </a:extLst>
              </a:tr>
              <a:tr h="4500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</a:rPr>
                        <a:t>7.Недостаточно в рамках организации проектной деятельности обучающихся мероприятий, направленных на достижения метапредметных результатов обучающихся, способствующих повышению эффективности своей деятельности 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46" marR="19346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51311243"/>
                  </a:ext>
                </a:extLst>
              </a:tr>
              <a:tr h="5692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5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46" marR="1934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9.Отсутствие в рамках ВСОКО мероприятий по контролю за сформированностью бережливого мышления у обучающихся   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46" marR="1934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 err="1" smtClean="0">
                          <a:effectLst/>
                        </a:rPr>
                        <a:t>Вклчение</a:t>
                      </a:r>
                      <a:r>
                        <a:rPr lang="ru-RU" sz="700" dirty="0" smtClean="0">
                          <a:effectLst/>
                        </a:rPr>
                        <a:t> </a:t>
                      </a:r>
                      <a:r>
                        <a:rPr lang="ru-RU" sz="700" dirty="0">
                          <a:effectLst/>
                        </a:rPr>
                        <a:t>ежегодно в план ВСОКО  мероприятий по контролю за достижением метапредметных результатов обучающихся (эффективность деятельности) 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46" marR="193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46" marR="193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02.09- 23.11.2024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46" marR="193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</a:rPr>
                        <a:t>Включение ежегодно в план ВСОКО  мероприятий по контролю за достижением метапредметных результатов обучающихся (эффективность деятельности)  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46" marR="19346" marT="0" marB="0"/>
                </a:tc>
                <a:extLst>
                  <a:ext uri="{0D108BD9-81ED-4DB2-BD59-A6C34878D82A}">
                    <a16:rowId xmlns:a16="http://schemas.microsoft.com/office/drawing/2014/main" xmlns="" val="334498041"/>
                  </a:ext>
                </a:extLst>
              </a:tr>
              <a:tr h="34153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6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46" marR="1934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3.Отсутствие системы повышения квалификации педагогов по бережливому производству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46" marR="19346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</a:rPr>
                        <a:t>Включение ежегодно в план  повышения квалификации курсов по формированию  бережливого мышления у обучающихся.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46" marR="19346" marT="0" marB="0" anchor="ctr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Федорова Ирина Юрьевна, заместитель директора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46" marR="19346" marT="0" marB="0" anchor="ctr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01.07.-15.11.2024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46" marR="1934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</a:rPr>
                        <a:t>Организация курсовой подготовки у педагогов по формированию бережливого мышления у обучающихся.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46" marR="19346" marT="0" marB="0"/>
                </a:tc>
                <a:extLst>
                  <a:ext uri="{0D108BD9-81ED-4DB2-BD59-A6C34878D82A}">
                    <a16:rowId xmlns:a16="http://schemas.microsoft.com/office/drawing/2014/main" xmlns="" val="225477258"/>
                  </a:ext>
                </a:extLst>
              </a:tr>
              <a:tr h="2196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</a:rPr>
                        <a:t>4.Отсутствие личной мотивации участников процесса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46" marR="19346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</a:rPr>
                        <a:t>Повышение уровня владения педагогами компетенциями по формированию бережливого мышления.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46" marR="19346" marT="0" marB="0"/>
                </a:tc>
                <a:extLst>
                  <a:ext uri="{0D108BD9-81ED-4DB2-BD59-A6C34878D82A}">
                    <a16:rowId xmlns:a16="http://schemas.microsoft.com/office/drawing/2014/main" xmlns="" val="1242257888"/>
                  </a:ext>
                </a:extLst>
              </a:tr>
              <a:tr h="455373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7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46" marR="19346" marT="0" marB="0"/>
                </a:tc>
                <a:tc rowSpan="2"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</a:rPr>
                        <a:t>Анализ и оценка достижения целевых показателей  проекта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46" marR="19346" marT="0" marB="0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Чарикова Раиса </a:t>
                      </a:r>
                      <a:r>
                        <a:rPr lang="ru-RU" sz="7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Раисовна</a:t>
                      </a: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учитель </a:t>
                      </a:r>
                      <a:r>
                        <a:rPr lang="ru-RU" sz="7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Мухаррямова</a:t>
                      </a: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Наталия Валерьевна, учитель; </a:t>
                      </a:r>
                      <a:r>
                        <a:rPr lang="ru-RU" sz="7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Хайрова</a:t>
                      </a: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Юлия </a:t>
                      </a:r>
                      <a:r>
                        <a:rPr lang="ru-RU" sz="7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Раисовна</a:t>
                      </a: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учитель; Клишина Ольга Николаевна, учитель; </a:t>
                      </a:r>
                      <a:r>
                        <a:rPr lang="ru-RU" sz="7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Лапатанова</a:t>
                      </a: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Маргарита Андреевна, учитель.</a:t>
                      </a:r>
                    </a:p>
                  </a:txBody>
                  <a:tcPr marL="19346" marR="19346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15.10.-23.11.2024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46" marR="1934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kern="1600" dirty="0">
                          <a:effectLst/>
                        </a:rPr>
                        <a:t>Доля обучающихся 8-9 классов, вовлеченных в проектную деятельность с применением бережливых технологий, составляет 30% и более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46" marR="19346" marT="0" marB="0"/>
                </a:tc>
                <a:extLst>
                  <a:ext uri="{0D108BD9-81ED-4DB2-BD59-A6C34878D82A}">
                    <a16:rowId xmlns:a16="http://schemas.microsoft.com/office/drawing/2014/main" xmlns="" val="1178739369"/>
                  </a:ext>
                </a:extLst>
              </a:tr>
              <a:tr h="3660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70510" algn="l"/>
                        </a:tabLst>
                      </a:pPr>
                      <a:r>
                        <a:rPr lang="ru-RU" sz="700" kern="1600" dirty="0">
                          <a:effectLst/>
                        </a:rPr>
                        <a:t>Разработан Стандарт процесса достижения метапредметных результатов обучающихся 8-9 классов по эффективности своей деятельности в работе над проектом 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46" marR="19346" marT="0" marB="0"/>
                </a:tc>
                <a:extLst>
                  <a:ext uri="{0D108BD9-81ED-4DB2-BD59-A6C34878D82A}">
                    <a16:rowId xmlns:a16="http://schemas.microsoft.com/office/drawing/2014/main" xmlns="" val="1390023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85931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Заголовок 1"/>
          <p:cNvSpPr>
            <a:spLocks noGrp="1"/>
          </p:cNvSpPr>
          <p:nvPr>
            <p:ph type="title"/>
          </p:nvPr>
        </p:nvSpPr>
        <p:spPr>
          <a:xfrm>
            <a:off x="504825" y="1125538"/>
            <a:ext cx="8229600" cy="4889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Достигнутые результаты (было и стало) </a:t>
            </a:r>
          </a:p>
        </p:txBody>
      </p:sp>
      <p:sp>
        <p:nvSpPr>
          <p:cNvPr id="10243" name="Содержимое 4"/>
          <p:cNvSpPr>
            <a:spLocks noGrp="1"/>
          </p:cNvSpPr>
          <p:nvPr>
            <p:ph idx="1"/>
          </p:nvPr>
        </p:nvSpPr>
        <p:spPr>
          <a:xfrm>
            <a:off x="461963" y="1484313"/>
            <a:ext cx="8229600" cy="461962"/>
          </a:xfrm>
        </p:spPr>
        <p:txBody>
          <a:bodyPr>
            <a:spAutoFit/>
          </a:bodyPr>
          <a:lstStyle/>
          <a:p>
            <a:pPr algn="ctr" eaLnBrk="1" hangingPunct="1">
              <a:buFont typeface="Arial" charset="0"/>
              <a:buNone/>
            </a:pPr>
            <a:r>
              <a:rPr lang="ru-RU" altLang="ru-RU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Время протекания процесса:</a:t>
            </a:r>
            <a:r>
              <a:rPr lang="en-US" altLang="ru-RU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24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4" name="Номер слайда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fld id="{9DA23EC8-251C-486B-8A52-C219A07FBE87}" type="slidenum">
              <a:rPr lang="ru-RU" altLang="ru-RU">
                <a:latin typeface="Arial" charset="0"/>
              </a:rPr>
              <a:pPr eaLnBrk="0" hangingPunct="0">
                <a:defRPr/>
              </a:pPr>
              <a:t>11</a:t>
            </a:fld>
            <a:endParaRPr lang="ru-RU" altLang="ru-RU" dirty="0"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2042160"/>
            <a:ext cx="3714750" cy="14773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Доля обучающихся 8 - 9 классов, вовлеченных в проектную деятельность по бережливым технологиям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0246" name="Прямоугольник 23"/>
          <p:cNvSpPr>
            <a:spLocks noChangeArrowheads="1"/>
          </p:cNvSpPr>
          <p:nvPr/>
        </p:nvSpPr>
        <p:spPr bwMode="auto">
          <a:xfrm>
            <a:off x="2163763" y="3644900"/>
            <a:ext cx="4572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ЭКОНОМИЯ ВРЕМЕНИ:  </a:t>
            </a:r>
          </a:p>
          <a:p>
            <a:pPr algn="ctr"/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102 – дня.; 55 %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5400000">
            <a:off x="3556000" y="2738438"/>
            <a:ext cx="1501775" cy="3175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360488" y="3517900"/>
            <a:ext cx="6429375" cy="1588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9" name="Прямоугольник 14"/>
          <p:cNvSpPr>
            <a:spLocks noChangeArrowheads="1"/>
          </p:cNvSpPr>
          <p:nvPr/>
        </p:nvSpPr>
        <p:spPr bwMode="auto">
          <a:xfrm>
            <a:off x="200943" y="4448751"/>
            <a:ext cx="8748464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СНИЖЕНИЕ ВРЕМЕННЫХ ПОТЕРЬ  ЗА СЧЕТ </a:t>
            </a:r>
          </a:p>
          <a:p>
            <a:pPr algn="ctr"/>
            <a:endParaRPr lang="ru-RU" sz="1600" b="1" dirty="0">
              <a:solidFill>
                <a:srgbClr val="0070C0"/>
              </a:solidFill>
              <a:latin typeface="Arial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«Стандарта процесса достижения метапредметных результатов обучающихся 8-9 классов по эффективности своей деятельности в работе над проектом»</a:t>
            </a:r>
          </a:p>
          <a:p>
            <a:pPr algn="ctr"/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550" y="350838"/>
            <a:ext cx="6958013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25" y="6305550"/>
            <a:ext cx="6958013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3" name="Прямоугольник 14"/>
          <p:cNvSpPr>
            <a:spLocks noChangeArrowheads="1"/>
          </p:cNvSpPr>
          <p:nvPr/>
        </p:nvSpPr>
        <p:spPr bwMode="auto">
          <a:xfrm>
            <a:off x="150813" y="496888"/>
            <a:ext cx="90376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«СОШ №70 г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Челябинска</a:t>
            </a:r>
            <a:r>
              <a:rPr lang="ru-RU" sz="1600" dirty="0"/>
              <a:t>»</a:t>
            </a:r>
          </a:p>
        </p:txBody>
      </p:sp>
      <p:pic>
        <p:nvPicPr>
          <p:cNvPr id="10254" name="Picture 3" descr="C:\Users\Администратор\Desktop\Coat_of_arms_of_Chelyabinsk_Oblast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33338"/>
            <a:ext cx="720725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5" name="Заголовок 1"/>
          <p:cNvSpPr txBox="1">
            <a:spLocks/>
          </p:cNvSpPr>
          <p:nvPr/>
        </p:nvSpPr>
        <p:spPr bwMode="auto">
          <a:xfrm>
            <a:off x="3121025" y="33338"/>
            <a:ext cx="331311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Челябинская область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81004" y="2013585"/>
            <a:ext cx="3714750" cy="14773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Доля обучающихся 8 - 9 классов, вовлеченных в проектную деятельность по бережливым технологиям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32%</a:t>
            </a:r>
          </a:p>
        </p:txBody>
      </p:sp>
    </p:spTree>
    <p:extLst>
      <p:ext uri="{BB962C8B-B14F-4D97-AF65-F5344CB8AC3E}">
        <p14:creationId xmlns:p14="http://schemas.microsoft.com/office/powerpoint/2010/main" val="1653070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630"/>
    </mc:Choice>
    <mc:Fallback xmlns="">
      <p:transition spd="slow" advClick="0" advTm="563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817" y="226226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57750"/>
            <a:ext cx="8640960" cy="593008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плана реализации проекта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5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xmlns="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885"/>
            <a:ext cx="592324" cy="761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6572662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708905" y="-48266"/>
            <a:ext cx="3312369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03666" y="4673892"/>
            <a:ext cx="8488814" cy="11474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4.Включены в план ВСОКО мероприятия по контролю за достижением метапредметных результатов обучающихся, способствующих повышению эффективности своей деятельности.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403666" y="5989166"/>
            <a:ext cx="8488814" cy="55481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5.Разработан  Стандарт.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403666" y="3709795"/>
            <a:ext cx="8546310" cy="79985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Создан Банк методического инструментария для школы по формированию бережливой личности.</a:t>
            </a:r>
          </a:p>
          <a:p>
            <a:pPr algn="ctr"/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4186389" y="2530270"/>
            <a:ext cx="4763587" cy="90167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Повышен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владения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педагогами компетенциями по формированию бережливого мышления. </a:t>
            </a: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4186389" y="1173210"/>
            <a:ext cx="4763587" cy="101639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1.Повышен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понимания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значимости влияния сформированности бережливого мышления на повышение качества обучения.</a:t>
            </a:r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391855" y="1176371"/>
            <a:ext cx="3493609" cy="1078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1.Проведен методический интенсив «Инструменты бережливого производства».</a:t>
            </a:r>
          </a:p>
          <a:p>
            <a:pPr algn="ctr"/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391855" y="2416434"/>
            <a:ext cx="3493609" cy="10676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2.Организовано повышение  квалификации педагогов по формированию бережливого мышления у обучающихся.</a:t>
            </a:r>
          </a:p>
          <a:p>
            <a:pPr algn="ctr"/>
            <a:endParaRPr lang="ru-RU" dirty="0"/>
          </a:p>
        </p:txBody>
      </p:sp>
      <p:sp>
        <p:nvSpPr>
          <p:cNvPr id="34" name="Стрелка вправо 33"/>
          <p:cNvSpPr/>
          <p:nvPr/>
        </p:nvSpPr>
        <p:spPr>
          <a:xfrm>
            <a:off x="3920423" y="1510716"/>
            <a:ext cx="216024" cy="216024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право 34"/>
          <p:cNvSpPr/>
          <p:nvPr/>
        </p:nvSpPr>
        <p:spPr>
          <a:xfrm>
            <a:off x="3920423" y="2683180"/>
            <a:ext cx="216024" cy="216024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6365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14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xmlns="" id="{75823BC2-FB12-47E6-82C8-06BB47B28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Заголовок 1">
            <a:extLst>
              <a:ext uri="{FF2B5EF4-FFF2-40B4-BE49-F238E27FC236}">
                <a16:creationId xmlns:a16="http://schemas.microsoft.com/office/drawing/2014/main" xmlns="" id="{A6DAA447-8852-48FC-B34D-B3D4DBC95E62}"/>
              </a:ext>
            </a:extLst>
          </p:cNvPr>
          <p:cNvSpPr txBox="1">
            <a:spLocks/>
          </p:cNvSpPr>
          <p:nvPr/>
        </p:nvSpPr>
        <p:spPr>
          <a:xfrm>
            <a:off x="3131840" y="64970"/>
            <a:ext cx="3312369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xmlns="" id="{1CAD2D00-2E32-44F1-9195-0482C5AE1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233" y="377530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Заголовок 1">
            <a:extLst>
              <a:ext uri="{FF2B5EF4-FFF2-40B4-BE49-F238E27FC236}">
                <a16:creationId xmlns:a16="http://schemas.microsoft.com/office/drawing/2014/main" xmlns="" id="{A6DAA447-8852-48FC-B34D-B3D4DBC95E62}"/>
              </a:ext>
            </a:extLst>
          </p:cNvPr>
          <p:cNvSpPr txBox="1">
            <a:spLocks/>
          </p:cNvSpPr>
          <p:nvPr/>
        </p:nvSpPr>
        <p:spPr>
          <a:xfrm>
            <a:off x="1285851" y="779957"/>
            <a:ext cx="6786610" cy="3749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000" b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и диагностика оценивания</a:t>
            </a:r>
            <a:r>
              <a:rPr lang="ru-RU" sz="1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метапредметных результатов (эффективность деятельности)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/>
          <a:srcRect l="18314" t="17666" r="50919" b="9406"/>
          <a:stretch/>
        </p:blipFill>
        <p:spPr>
          <a:xfrm>
            <a:off x="251520" y="1699979"/>
            <a:ext cx="2706502" cy="382938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7024AB6-65F0-4039-AA70-A305D710C50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0752" t="20232" r="9060" b="29000"/>
          <a:stretch/>
        </p:blipFill>
        <p:spPr>
          <a:xfrm>
            <a:off x="3233648" y="1700808"/>
            <a:ext cx="2706503" cy="38285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Прямоугольник 10"/>
          <p:cNvSpPr/>
          <p:nvPr/>
        </p:nvSpPr>
        <p:spPr>
          <a:xfrm>
            <a:off x="6912260" y="1844824"/>
            <a:ext cx="1404156" cy="165618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Вставить Фото детей (заполняют лист из тетради) 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9591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Выгнутая вправо стрелка 30"/>
          <p:cNvSpPr/>
          <p:nvPr/>
        </p:nvSpPr>
        <p:spPr>
          <a:xfrm>
            <a:off x="8100823" y="2479084"/>
            <a:ext cx="935673" cy="4270751"/>
          </a:xfrm>
          <a:prstGeom prst="curvedLef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3" name="Выгнутая влево стрелка 32"/>
          <p:cNvSpPr/>
          <p:nvPr/>
        </p:nvSpPr>
        <p:spPr>
          <a:xfrm>
            <a:off x="107504" y="2479083"/>
            <a:ext cx="864096" cy="4190277"/>
          </a:xfrm>
          <a:prstGeom prst="curved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0310" y="713693"/>
            <a:ext cx="8229600" cy="5483245"/>
          </a:xfrm>
        </p:spPr>
        <p:txBody>
          <a:bodyPr/>
          <a:lstStyle/>
          <a:p>
            <a:pPr>
              <a:buNone/>
            </a:pPr>
            <a:r>
              <a:rPr lang="ru-RU" sz="1600" b="1" dirty="0"/>
              <a:t>	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74870" y="2194925"/>
            <a:ext cx="8358143" cy="4124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КРИТЕРИИ по оцениванию личных качеств выпускника для эффективности своей деятельности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03666" y="3239981"/>
            <a:ext cx="8344798" cy="6480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МАРШРУТНЫЙ ЛИСТ деятельности администрации «Оптимизация процесса вовлечения в проектную деятельность обучающихся 8 – 9 классов  для </a:t>
            </a:r>
            <a:r>
              <a:rPr lang="ru-RU" sz="1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достижения метапредметных результатов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выпускника, способствующих эффективности своей деятельности»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52454" y="5063071"/>
            <a:ext cx="8318902" cy="5760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Банк методического инструментария для лицея по формированию бережливой личности: список рекомендуемой литературы для самообразования педагогов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42726" y="5734875"/>
            <a:ext cx="8318902" cy="4596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Банк апробированных эффективных методик по вопросам формирования бережливого мышления педагогов и обучающихся .</a:t>
            </a:r>
          </a:p>
        </p:txBody>
      </p:sp>
      <p:pic>
        <p:nvPicPr>
          <p:cNvPr id="15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xmlns="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885"/>
            <a:ext cx="592324" cy="761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76" y="214290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Заголовок 1"/>
          <p:cNvSpPr txBox="1">
            <a:spLocks/>
          </p:cNvSpPr>
          <p:nvPr/>
        </p:nvSpPr>
        <p:spPr>
          <a:xfrm>
            <a:off x="2928926" y="0"/>
            <a:ext cx="3312369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  <p:sp>
        <p:nvSpPr>
          <p:cNvPr id="28" name="Заголовок 1"/>
          <p:cNvSpPr txBox="1">
            <a:spLocks/>
          </p:cNvSpPr>
          <p:nvPr/>
        </p:nvSpPr>
        <p:spPr>
          <a:xfrm>
            <a:off x="3027474" y="6147395"/>
            <a:ext cx="3312369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(своя цифра)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385714" y="6442059"/>
            <a:ext cx="4572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вовлечение выпускников в проектную деятельность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15665" y="592367"/>
            <a:ext cx="835814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«Оптимизация процесса вовлечения в проектную деятельность обучающихся 8-9 классов для достижения метапредметных результатов, способствующих повышению эффективности своей деятельности в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МБОУ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«СОШ №70 г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ru-RU" sz="1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Челябинска»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b="1" u="sng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15665" y="4027643"/>
            <a:ext cx="8338889" cy="39167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ТЕТРАДЬ по организации проектной деятельности «Я формирую бережливое мышление»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199244" y="1674646"/>
            <a:ext cx="27093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проекте разработаны: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25027" y="4525577"/>
            <a:ext cx="8323435" cy="4417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АЛГОРИТМ по организации проектной деятельности обучающихся 8-9 классов «Формируем бережливое мышление вместе» 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74871" y="2684632"/>
            <a:ext cx="8358143" cy="4374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 процесса достижения метапредметных результатов обучающихся 8-9 классов по эффективности своей деятельности в работе над проектом 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14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xmlns="" id="{75823BC2-FB12-47E6-82C8-06BB47B28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Заголовок 1">
            <a:extLst>
              <a:ext uri="{FF2B5EF4-FFF2-40B4-BE49-F238E27FC236}">
                <a16:creationId xmlns:a16="http://schemas.microsoft.com/office/drawing/2014/main" xmlns="" id="{A6DAA447-8852-48FC-B34D-B3D4DBC95E62}"/>
              </a:ext>
            </a:extLst>
          </p:cNvPr>
          <p:cNvSpPr txBox="1">
            <a:spLocks/>
          </p:cNvSpPr>
          <p:nvPr/>
        </p:nvSpPr>
        <p:spPr>
          <a:xfrm>
            <a:off x="3707904" y="115216"/>
            <a:ext cx="3312369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xmlns="" id="{1CAD2D00-2E32-44F1-9195-0482C5AE1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066" y="497018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607" t="22923" r="25191" b="14627"/>
          <a:stretch/>
        </p:blipFill>
        <p:spPr bwMode="auto">
          <a:xfrm>
            <a:off x="5219213" y="3951160"/>
            <a:ext cx="2664296" cy="24514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51720" y="3323836"/>
            <a:ext cx="14271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НАЧАЛЕ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012160" y="3271941"/>
            <a:ext cx="17338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ОКОНЧАНИЕ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051720" y="1268760"/>
            <a:ext cx="1404156" cy="165618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Вставить Фото детей (заполняют лист из тетради) 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724128" y="1268760"/>
            <a:ext cx="1404156" cy="165618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Вставить Фото детей (заполняют лист из тетради) 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621" t="20906" r="25895" b="7504"/>
          <a:stretch/>
        </p:blipFill>
        <p:spPr bwMode="auto">
          <a:xfrm>
            <a:off x="1222350" y="3951160"/>
            <a:ext cx="2829720" cy="24514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19270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Скругленный прямоугольник 43"/>
          <p:cNvSpPr/>
          <p:nvPr/>
        </p:nvSpPr>
        <p:spPr>
          <a:xfrm>
            <a:off x="6166205" y="4535282"/>
            <a:ext cx="2782387" cy="39664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Защита проекта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6228184" y="5132999"/>
            <a:ext cx="2728464" cy="771467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деятельности обучающихся по использованию инструментов бережливого производства  </a:t>
            </a:r>
            <a:endParaRPr lang="ru-RU" sz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2060125" y="5389533"/>
            <a:ext cx="3508014" cy="43512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закрепленными наставляемыми </a:t>
            </a:r>
          </a:p>
          <a:p>
            <a:pPr algn="ctr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16</a:t>
            </a:fld>
            <a:endParaRPr lang="ru-RU" dirty="0"/>
          </a:p>
        </p:txBody>
      </p:sp>
      <p:pic>
        <p:nvPicPr>
          <p:cNvPr id="5" name="Picture 2" descr="https://flomaster.club/uploads/posts/2022-12/1672293046_flomaster-club-p-chelovechek-risunok-dlya-detei-pinterest-8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93" t="66596" r="1550" b="6403"/>
          <a:stretch/>
        </p:blipFill>
        <p:spPr bwMode="auto">
          <a:xfrm>
            <a:off x="1068096" y="760571"/>
            <a:ext cx="942942" cy="969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flomaster.club/uploads/posts/2022-12/1672293046_flomaster-club-p-chelovechek-risunok-dlya-detei-pinterest-8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38" t="4684" r="44073" b="64093"/>
          <a:stretch/>
        </p:blipFill>
        <p:spPr bwMode="auto">
          <a:xfrm>
            <a:off x="4737850" y="1898140"/>
            <a:ext cx="538785" cy="1077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с одним скругленным углом 8"/>
          <p:cNvSpPr/>
          <p:nvPr/>
        </p:nvSpPr>
        <p:spPr>
          <a:xfrm>
            <a:off x="750510" y="1852499"/>
            <a:ext cx="1728192" cy="192874"/>
          </a:xfrm>
          <a:prstGeom prst="round1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УПРАВЛЕНЕЦ</a:t>
            </a:r>
          </a:p>
        </p:txBody>
      </p:sp>
      <p:sp>
        <p:nvSpPr>
          <p:cNvPr id="10" name="Прямоугольник с одним скругленным углом 9"/>
          <p:cNvSpPr/>
          <p:nvPr/>
        </p:nvSpPr>
        <p:spPr>
          <a:xfrm>
            <a:off x="3781001" y="3003384"/>
            <a:ext cx="1728192" cy="192874"/>
          </a:xfrm>
          <a:prstGeom prst="round1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</a:t>
            </a:r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701687" y="4111552"/>
            <a:ext cx="1728192" cy="192874"/>
          </a:xfrm>
          <a:prstGeom prst="round1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ОБУЧАЮЩИЙСЯ</a:t>
            </a:r>
          </a:p>
        </p:txBody>
      </p:sp>
      <p:pic>
        <p:nvPicPr>
          <p:cNvPr id="12" name="Picture 4" descr="https://flomaster.club/uploads/posts/2022-12/1672293046_flomaster-club-p-chelovechek-risunok-dlya-detei-pinterest-8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55" t="68184" r="22527" b="6697"/>
          <a:stretch/>
        </p:blipFill>
        <p:spPr bwMode="auto">
          <a:xfrm>
            <a:off x="6543594" y="3048858"/>
            <a:ext cx="627470" cy="991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314639" y="2207245"/>
            <a:ext cx="2817201" cy="72013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процесса </a:t>
            </a:r>
            <a:r>
              <a:rPr lang="ru-RU" sz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достижения метапредметных результатов (эффективность деятельности)  </a:t>
            </a:r>
            <a:r>
              <a:rPr lang="ru-RU" sz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(маршрутный лист администрации)  </a:t>
            </a: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xmlns="" id="{A6DAA447-8852-48FC-B34D-B3D4DBC95E62}"/>
              </a:ext>
            </a:extLst>
          </p:cNvPr>
          <p:cNvSpPr txBox="1">
            <a:spLocks/>
          </p:cNvSpPr>
          <p:nvPr/>
        </p:nvSpPr>
        <p:spPr>
          <a:xfrm>
            <a:off x="3131840" y="64970"/>
            <a:ext cx="3312369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xmlns="" id="{1CAD2D00-2E32-44F1-9195-0482C5AE1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794" y="355121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xmlns="" id="{75823BC2-FB12-47E6-82C8-06BB47B28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Овал 16"/>
          <p:cNvSpPr/>
          <p:nvPr/>
        </p:nvSpPr>
        <p:spPr>
          <a:xfrm>
            <a:off x="11431" y="1872119"/>
            <a:ext cx="515733" cy="488705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12612" y="3035390"/>
            <a:ext cx="2861448" cy="127767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системы  обмена методиками </a:t>
            </a:r>
            <a:r>
              <a:rPr lang="ru-RU" sz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достижения метапредметных результатов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обучающихся, способствующих повышению эффективности своей деятельности </a:t>
            </a:r>
            <a:r>
              <a:rPr lang="ru-RU" sz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(банк методического инструментария)</a:t>
            </a:r>
          </a:p>
        </p:txBody>
      </p:sp>
      <p:sp>
        <p:nvSpPr>
          <p:cNvPr id="19" name="Овал 18"/>
          <p:cNvSpPr/>
          <p:nvPr/>
        </p:nvSpPr>
        <p:spPr>
          <a:xfrm>
            <a:off x="96677" y="3216549"/>
            <a:ext cx="515733" cy="488705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0" name="Стрелка вниз 19"/>
          <p:cNvSpPr/>
          <p:nvPr/>
        </p:nvSpPr>
        <p:spPr>
          <a:xfrm>
            <a:off x="2722196" y="2799271"/>
            <a:ext cx="576203" cy="289511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2128592" y="485994"/>
            <a:ext cx="61792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 </a:t>
            </a:r>
            <a:r>
              <a:rPr lang="ru-RU" sz="1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достижения метапредметных результатов обучающихся 8-9 классов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эффективности своей  деятельности в работе над проектом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702444" y="3358615"/>
            <a:ext cx="2441043" cy="7494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критериями оценки</a:t>
            </a:r>
            <a:r>
              <a:rPr lang="ru-RU" sz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метапредметных результатов (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эффективность деятельности) </a:t>
            </a:r>
          </a:p>
        </p:txBody>
      </p:sp>
      <p:sp>
        <p:nvSpPr>
          <p:cNvPr id="23" name="Овал 22"/>
          <p:cNvSpPr/>
          <p:nvPr/>
        </p:nvSpPr>
        <p:spPr>
          <a:xfrm>
            <a:off x="3298399" y="3216549"/>
            <a:ext cx="515733" cy="488705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037593" y="4477785"/>
            <a:ext cx="3535750" cy="38166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инструментов бережливого производства </a:t>
            </a:r>
          </a:p>
        </p:txBody>
      </p:sp>
      <p:sp>
        <p:nvSpPr>
          <p:cNvPr id="25" name="Овал 24"/>
          <p:cNvSpPr/>
          <p:nvPr/>
        </p:nvSpPr>
        <p:spPr>
          <a:xfrm>
            <a:off x="1750735" y="4411858"/>
            <a:ext cx="391959" cy="369191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6" name="Стрелка вниз 25"/>
          <p:cNvSpPr/>
          <p:nvPr/>
        </p:nvSpPr>
        <p:spPr>
          <a:xfrm rot="16200000">
            <a:off x="3159558" y="3756313"/>
            <a:ext cx="576203" cy="509574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низ 26"/>
          <p:cNvSpPr/>
          <p:nvPr/>
        </p:nvSpPr>
        <p:spPr>
          <a:xfrm>
            <a:off x="4955238" y="4135777"/>
            <a:ext cx="577213" cy="335049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037593" y="4961786"/>
            <a:ext cx="3535750" cy="35086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шаблонов для обучающихся</a:t>
            </a:r>
          </a:p>
        </p:txBody>
      </p:sp>
      <p:sp>
        <p:nvSpPr>
          <p:cNvPr id="29" name="Овал 28"/>
          <p:cNvSpPr/>
          <p:nvPr/>
        </p:nvSpPr>
        <p:spPr>
          <a:xfrm>
            <a:off x="1750736" y="4925378"/>
            <a:ext cx="376378" cy="343537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3" name="Овал 32"/>
          <p:cNvSpPr/>
          <p:nvPr/>
        </p:nvSpPr>
        <p:spPr>
          <a:xfrm>
            <a:off x="1719072" y="5413248"/>
            <a:ext cx="406067" cy="344251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6120338" y="6093296"/>
            <a:ext cx="2836310" cy="69973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Промежуточная оценка и самооценка </a:t>
            </a:r>
            <a:r>
              <a:rPr lang="ru-RU" sz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метапредметных результатов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обучающихся </a:t>
            </a:r>
            <a:r>
              <a:rPr lang="ru-RU" sz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(эффективность деятельности)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Стрелка вниз 34"/>
          <p:cNvSpPr/>
          <p:nvPr/>
        </p:nvSpPr>
        <p:spPr>
          <a:xfrm rot="16200000">
            <a:off x="5705253" y="6239967"/>
            <a:ext cx="344738" cy="618278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5893020" y="5733011"/>
            <a:ext cx="515733" cy="488705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38" name="Овал 37"/>
          <p:cNvSpPr/>
          <p:nvPr/>
        </p:nvSpPr>
        <p:spPr>
          <a:xfrm>
            <a:off x="5868145" y="5023988"/>
            <a:ext cx="576064" cy="48892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40" name="Стрелка вниз 39"/>
          <p:cNvSpPr/>
          <p:nvPr/>
        </p:nvSpPr>
        <p:spPr>
          <a:xfrm rot="10800000">
            <a:off x="8429879" y="5720392"/>
            <a:ext cx="513841" cy="358960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2" name="Picture 6" descr="http://qrcoder.ru/code/?https%3A%2F%2Fcloud.mail.ru%2Fpublic%2FT3t3%2FeHQhT16wi&amp;4&amp;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488" y="3141555"/>
            <a:ext cx="334233" cy="334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Стрелка вниз 44"/>
          <p:cNvSpPr/>
          <p:nvPr/>
        </p:nvSpPr>
        <p:spPr>
          <a:xfrm rot="10800000">
            <a:off x="8423116" y="4761796"/>
            <a:ext cx="513841" cy="358960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5849175" y="1534116"/>
            <a:ext cx="3107473" cy="119387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Контроль,  оценка, самооценка </a:t>
            </a:r>
            <a:r>
              <a:rPr lang="ru-RU" sz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достижения метапредметных результатов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обучающихся, способствующих повышению эффективности своей деятельности в рамках работы над проектом</a:t>
            </a:r>
          </a:p>
        </p:txBody>
      </p:sp>
      <p:sp>
        <p:nvSpPr>
          <p:cNvPr id="47" name="Овал 46"/>
          <p:cNvSpPr/>
          <p:nvPr/>
        </p:nvSpPr>
        <p:spPr>
          <a:xfrm>
            <a:off x="5265090" y="1604355"/>
            <a:ext cx="755613" cy="584045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48" name="Стрелка вниз 47"/>
          <p:cNvSpPr/>
          <p:nvPr/>
        </p:nvSpPr>
        <p:spPr>
          <a:xfrm rot="10800000">
            <a:off x="8423115" y="2740236"/>
            <a:ext cx="513842" cy="1781099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2065329" y="6371063"/>
            <a:ext cx="3508014" cy="38541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Заполнение сводной формы по ведению проектной деятельности наставляемых </a:t>
            </a:r>
          </a:p>
          <a:p>
            <a:pPr algn="ctr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2065329" y="5917864"/>
            <a:ext cx="3535750" cy="35086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взаимодействия в наставнической паре</a:t>
            </a:r>
          </a:p>
        </p:txBody>
      </p:sp>
      <p:sp>
        <p:nvSpPr>
          <p:cNvPr id="51" name="Овал 50"/>
          <p:cNvSpPr/>
          <p:nvPr/>
        </p:nvSpPr>
        <p:spPr>
          <a:xfrm>
            <a:off x="1731516" y="5861920"/>
            <a:ext cx="391959" cy="369191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52" name="Овал 51"/>
          <p:cNvSpPr/>
          <p:nvPr/>
        </p:nvSpPr>
        <p:spPr>
          <a:xfrm>
            <a:off x="1715329" y="6362713"/>
            <a:ext cx="391959" cy="369191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53" name="Овал 52"/>
          <p:cNvSpPr/>
          <p:nvPr/>
        </p:nvSpPr>
        <p:spPr>
          <a:xfrm>
            <a:off x="5864047" y="4351990"/>
            <a:ext cx="576064" cy="48892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54" name="Стрелка вниз 53"/>
          <p:cNvSpPr/>
          <p:nvPr/>
        </p:nvSpPr>
        <p:spPr>
          <a:xfrm>
            <a:off x="5218221" y="4799397"/>
            <a:ext cx="382858" cy="300467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Стрелка вниз 54"/>
          <p:cNvSpPr/>
          <p:nvPr/>
        </p:nvSpPr>
        <p:spPr>
          <a:xfrm>
            <a:off x="5243844" y="5254272"/>
            <a:ext cx="406575" cy="217958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Стрелка вниз 55"/>
          <p:cNvSpPr/>
          <p:nvPr/>
        </p:nvSpPr>
        <p:spPr>
          <a:xfrm>
            <a:off x="5260038" y="5721524"/>
            <a:ext cx="394844" cy="255839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Стрелка вниз 56"/>
          <p:cNvSpPr/>
          <p:nvPr/>
        </p:nvSpPr>
        <p:spPr>
          <a:xfrm>
            <a:off x="5278276" y="6177083"/>
            <a:ext cx="379005" cy="230123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7" cstate="print"/>
          <a:srcRect l="24007" t="17800" r="51306" b="20026"/>
          <a:stretch/>
        </p:blipFill>
        <p:spPr>
          <a:xfrm>
            <a:off x="7500843" y="2814200"/>
            <a:ext cx="852564" cy="12077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8" name="Рисунок 57"/>
          <p:cNvPicPr>
            <a:picLocks noChangeAspect="1"/>
          </p:cNvPicPr>
          <p:nvPr/>
        </p:nvPicPr>
        <p:blipFill rotWithShape="1">
          <a:blip r:embed="rId8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l="14035" t="15999" r="51248" b="9151"/>
          <a:stretch/>
        </p:blipFill>
        <p:spPr>
          <a:xfrm>
            <a:off x="3596547" y="1506152"/>
            <a:ext cx="921465" cy="133396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856390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146716" y="5445223"/>
            <a:ext cx="5440722" cy="108020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46716" y="3717032"/>
            <a:ext cx="5448918" cy="15502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50561" y="2986764"/>
            <a:ext cx="5436877" cy="6582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50561" y="1556793"/>
            <a:ext cx="5436877" cy="129614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17</a:t>
            </a:fld>
            <a:endParaRPr lang="ru-RU" dirty="0"/>
          </a:p>
        </p:txBody>
      </p:sp>
      <p:pic>
        <p:nvPicPr>
          <p:cNvPr id="21" name="drawingObject1"/>
          <p:cNvPicPr/>
          <p:nvPr/>
        </p:nvPicPr>
        <p:blipFill>
          <a:blip r:embed="rId2" cstate="print"/>
          <a:stretch/>
        </p:blipFill>
        <p:spPr>
          <a:xfrm>
            <a:off x="150560" y="-3112"/>
            <a:ext cx="720725" cy="926465"/>
          </a:xfrm>
          <a:prstGeom prst="rect">
            <a:avLst/>
          </a:prstGeom>
          <a:noFill/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018" y="460120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Заголовок 1"/>
          <p:cNvSpPr txBox="1">
            <a:spLocks/>
          </p:cNvSpPr>
          <p:nvPr/>
        </p:nvSpPr>
        <p:spPr>
          <a:xfrm>
            <a:off x="1403509" y="100080"/>
            <a:ext cx="676875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0561" y="1556793"/>
            <a:ext cx="534152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1.Обучение команды администрации (повышение квалификации) по дополнительной профессиональной программе «Реализация бережливых технологий в системе образования».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2.Проведение интенсивных занятий  для педагогов  лицея «Инструменты бережливого производства».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3.Заключение сетевого договора о сотрудничестве с Челябинским филиалом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РАНХиГС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по обучению основам бережливого производства на фабрике производственных процессов педагогов – наставников и обучающихся.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3.Включение в план ВСОКО мероприятий по контролю за достижением метапредметных результатов обучающихся, способствующих повышению эффективности своей деятельности.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53549" y="460120"/>
            <a:ext cx="8100453" cy="1210146"/>
          </a:xfrm>
        </p:spPr>
        <p:txBody>
          <a:bodyPr>
            <a:noAutofit/>
          </a:bodyPr>
          <a:lstStyle/>
          <a:p>
            <a:r>
              <a:rPr lang="ru-RU" sz="1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Маршрутный лист администрации </a:t>
            </a:r>
            <a:r>
              <a:rPr lang="ru-RU" sz="1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«Оптимизация процесса вовлечения в проектную деятельность обучающихся 8-9 классов для достижения метапредметных результатов, способствующих повышению эффективности своей деятельности в М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</a:t>
            </a:r>
            <a:r>
              <a:rPr lang="ru-RU" sz="1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ОУ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«СОШ №70 г</a:t>
            </a:r>
            <a:r>
              <a:rPr lang="ru-RU" sz="1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Челябинска»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</a:b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020272" y="2656283"/>
            <a:ext cx="1404156" cy="165618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Вставить Фото педагогов 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18</a:t>
            </a:fld>
            <a:endParaRPr lang="ru-RU"/>
          </a:p>
        </p:txBody>
      </p:sp>
      <p:pic>
        <p:nvPicPr>
          <p:cNvPr id="14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xmlns="" id="{75823BC2-FB12-47E6-82C8-06BB47B28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Заголовок 1">
            <a:extLst>
              <a:ext uri="{FF2B5EF4-FFF2-40B4-BE49-F238E27FC236}">
                <a16:creationId xmlns:a16="http://schemas.microsoft.com/office/drawing/2014/main" xmlns="" id="{A6DAA447-8852-48FC-B34D-B3D4DBC95E62}"/>
              </a:ext>
            </a:extLst>
          </p:cNvPr>
          <p:cNvSpPr txBox="1">
            <a:spLocks/>
          </p:cNvSpPr>
          <p:nvPr/>
        </p:nvSpPr>
        <p:spPr>
          <a:xfrm>
            <a:off x="1084414" y="179609"/>
            <a:ext cx="3312369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xmlns="" id="{1CAD2D00-2E32-44F1-9195-0482C5AE1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066" y="497018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273959" y="2138028"/>
            <a:ext cx="2864060" cy="165618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Скрин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 ссылка на сайт (где размещены все документы по тиражированию проекта)</a:t>
            </a:r>
          </a:p>
          <a:p>
            <a:pPr algn="ctr"/>
            <a:r>
              <a:rPr lang="ru-RU" sz="1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(разместив документ удалить подсказку)</a:t>
            </a:r>
          </a:p>
          <a:p>
            <a:pPr algn="ctr"/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9300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79609"/>
            <a:ext cx="6768752" cy="36004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74904" y="6448251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pPr/>
              <a:t>19</a:t>
            </a:fld>
            <a:endParaRPr lang="ru-RU" sz="1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A690F5C-004C-42B9-B72F-B786C782DD2F}"/>
              </a:ext>
            </a:extLst>
          </p:cNvPr>
          <p:cNvSpPr txBox="1"/>
          <p:nvPr/>
        </p:nvSpPr>
        <p:spPr>
          <a:xfrm>
            <a:off x="843844" y="977313"/>
            <a:ext cx="7624018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Муниципальное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бюджетное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общеобразовательное учреждение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_____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Челябинска»</a:t>
            </a:r>
          </a:p>
          <a:p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ED1909E-D425-4815-B6E0-8863093AA9F6}"/>
              </a:ext>
            </a:extLst>
          </p:cNvPr>
          <p:cNvSpPr txBox="1"/>
          <p:nvPr/>
        </p:nvSpPr>
        <p:spPr>
          <a:xfrm>
            <a:off x="323529" y="2381790"/>
            <a:ext cx="8452171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«Оптимизация процесса вовлечения в проектную деятельность обучающихся 8-9 классов для достижения метапредметных результатов, способствующих повышению эффективности своей деятельности в </a:t>
            </a: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МБОУ </a:t>
            </a:r>
            <a:r>
              <a:rPr lang="ru-RU" sz="24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_______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477" y="6299391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084" y="497018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6C5848D-E353-4493-B4C3-0DA0BB73400D}"/>
              </a:ext>
            </a:extLst>
          </p:cNvPr>
          <p:cNvSpPr txBox="1"/>
          <p:nvPr/>
        </p:nvSpPr>
        <p:spPr>
          <a:xfrm>
            <a:off x="2393467" y="6028689"/>
            <a:ext cx="399586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 -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2"/>
          <p:cNvSpPr txBox="1">
            <a:spLocks noChangeArrowheads="1"/>
          </p:cNvSpPr>
          <p:nvPr/>
        </p:nvSpPr>
        <p:spPr bwMode="auto">
          <a:xfrm>
            <a:off x="3980462" y="5119688"/>
            <a:ext cx="4851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_____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директор М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_____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drawingObject1"/>
          <p:cNvPicPr/>
          <p:nvPr/>
        </p:nvPicPr>
        <p:blipFill>
          <a:blip r:embed="rId3" cstate="print"/>
          <a:stretch/>
        </p:blipFill>
        <p:spPr>
          <a:xfrm>
            <a:off x="182666" y="50848"/>
            <a:ext cx="720725" cy="9264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84427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B2261134-B118-4814-910A-53FD1FCFF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</a:t>
            </a:fld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444" y="384436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084" y="6436137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259632" y="179609"/>
            <a:ext cx="6768752" cy="360040"/>
          </a:xfrm>
          <a:prstGeom prst="rect">
            <a:avLst/>
          </a:prstGeom>
        </p:spPr>
        <p:txBody>
          <a:bodyPr rtlCol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drawingObject1"/>
          <p:cNvPicPr/>
          <p:nvPr/>
        </p:nvPicPr>
        <p:blipFill>
          <a:blip r:embed="rId3" cstate="print"/>
          <a:stretch/>
        </p:blipFill>
        <p:spPr>
          <a:xfrm>
            <a:off x="134451" y="76416"/>
            <a:ext cx="720725" cy="926465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915816" y="2564904"/>
            <a:ext cx="3096344" cy="43204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Карточка проекта </a:t>
            </a:r>
            <a:r>
              <a:rPr lang="ru-RU" sz="1000" dirty="0" smtClean="0">
                <a:solidFill>
                  <a:srgbClr val="FF0000"/>
                </a:solidFill>
              </a:rPr>
              <a:t>(разместив документ удалить подсказку)</a:t>
            </a:r>
            <a:endParaRPr lang="ru-RU" sz="1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944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C7F4D-E65F-462B-8A35-B149C55565DD}" type="slidenum">
              <a:rPr lang="ru-RU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17434" name="Прямоугольник 5"/>
          <p:cNvSpPr>
            <a:spLocks noChangeArrowheads="1"/>
          </p:cNvSpPr>
          <p:nvPr/>
        </p:nvSpPr>
        <p:spPr bwMode="auto">
          <a:xfrm>
            <a:off x="1907704" y="788577"/>
            <a:ext cx="47988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Руководитель и команда проекта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082" y="384436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407" y="6309320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84549" y="1412775"/>
            <a:ext cx="5079539" cy="462187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Руководитель проекта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– Никитина Елена Павловна, заместитель директора</a:t>
            </a:r>
            <a:endParaRPr lang="ru-RU" sz="2200" dirty="0"/>
          </a:p>
          <a:p>
            <a:pPr marL="0" indent="0" algn="ctr"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Команда проекта:</a:t>
            </a:r>
          </a:p>
          <a:p>
            <a:pPr fontAlgn="base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Чарикова Раиса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Раисовна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учитель физики;</a:t>
            </a:r>
          </a:p>
          <a:p>
            <a:pPr fontAlgn="base"/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Мухаррямова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Наталия Валерьевна, учитель математики;</a:t>
            </a:r>
          </a:p>
          <a:p>
            <a:pPr fontAlgn="base"/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Хайрова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Юлия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Раисовна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учитель русского языка и литературы;</a:t>
            </a:r>
          </a:p>
          <a:p>
            <a:pPr fontAlgn="base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Клишина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Ольга Николаевна, учитель биологии;</a:t>
            </a:r>
          </a:p>
          <a:p>
            <a:pPr fontAlgn="base"/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Лапатанова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Маргарита Андреевна, учитель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истории и обществознания.</a:t>
            </a:r>
            <a:endParaRPr lang="ru-RU" sz="2200" dirty="0"/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1259632" y="179609"/>
            <a:ext cx="6768752" cy="36004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  <p:pic>
        <p:nvPicPr>
          <p:cNvPr id="15" name="drawingObject1"/>
          <p:cNvPicPr/>
          <p:nvPr/>
        </p:nvPicPr>
        <p:blipFill>
          <a:blip r:embed="rId3"/>
          <a:stretch/>
        </p:blipFill>
        <p:spPr>
          <a:xfrm>
            <a:off x="230182" y="49107"/>
            <a:ext cx="720725" cy="926465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7596336" y="1442847"/>
            <a:ext cx="1368152" cy="100811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Вставить Фото 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8977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C7F4D-E65F-462B-8A35-B149C55565DD}" type="slidenum">
              <a:rPr lang="ru-RU"/>
              <a:pPr>
                <a:defRPr/>
              </a:pPr>
              <a:t>4</a:t>
            </a:fld>
            <a:endParaRPr lang="ru-RU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082" y="384436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791" y="6448820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259632" y="179609"/>
            <a:ext cx="6768752" cy="36004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  <p:pic>
        <p:nvPicPr>
          <p:cNvPr id="11" name="drawingObject1"/>
          <p:cNvPicPr/>
          <p:nvPr/>
        </p:nvPicPr>
        <p:blipFill>
          <a:blip r:embed="rId3"/>
          <a:stretch/>
        </p:blipFill>
        <p:spPr>
          <a:xfrm>
            <a:off x="179512" y="63872"/>
            <a:ext cx="720725" cy="926465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3768" y="694962"/>
            <a:ext cx="4142211" cy="5665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5204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C7F4D-E65F-462B-8A35-B149C55565DD}" type="slidenum">
              <a:rPr lang="ru-RU"/>
              <a:pPr>
                <a:defRPr/>
              </a:pPr>
              <a:t>5</a:t>
            </a:fld>
            <a:endParaRPr lang="ru-RU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082" y="384436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407" y="6309320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259632" y="179609"/>
            <a:ext cx="6768752" cy="36004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  <p:pic>
        <p:nvPicPr>
          <p:cNvPr id="11" name="drawingObject1"/>
          <p:cNvPicPr/>
          <p:nvPr/>
        </p:nvPicPr>
        <p:blipFill>
          <a:blip r:embed="rId3"/>
          <a:stretch/>
        </p:blipFill>
        <p:spPr>
          <a:xfrm>
            <a:off x="140414" y="76416"/>
            <a:ext cx="720725" cy="926465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891464" y="936559"/>
            <a:ext cx="2240376" cy="100811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Вставить Фото стенда (</a:t>
            </a:r>
            <a:r>
              <a:rPr lang="ru-RU" dirty="0" err="1" smtClean="0">
                <a:solidFill>
                  <a:srgbClr val="FF0000"/>
                </a:solidFill>
              </a:rPr>
              <a:t>обея</a:t>
            </a:r>
            <a:r>
              <a:rPr lang="ru-RU" dirty="0" smtClean="0">
                <a:solidFill>
                  <a:srgbClr val="FF0000"/>
                </a:solidFill>
              </a:rPr>
              <a:t>) 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525724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C7F4D-E65F-462B-8A35-B149C55565DD}" type="slidenum">
              <a:rPr lang="ru-RU"/>
              <a:pPr>
                <a:defRPr/>
              </a:pPr>
              <a:t>6</a:t>
            </a:fld>
            <a:endParaRPr lang="ru-RU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29" y="267166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407" y="6309320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1354177" y="-411"/>
            <a:ext cx="676875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599534"/>
            <a:ext cx="8363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КАРТА ТЕКУЩЕГО СОСТОЯНИЯ ПРОЦЕССА ДОСТИЖЕНИЯ МЕТАПРЕДМЕТНЫХ РЕЗУЛЬТАТОВ ОБУЧАЮЩИХСЯ 8-9 КЛАССОВ, СПОСОБСТВУЮЩИХ ПОВЫШЕНИЮ ЭФФЕКТИВНОСТИ  СВОЕЙ ДЕЯТЕЛЬНОСТИ В РАМКАХ РЕАЛИЗАЦИИ РАБОТЫ НАД ПРОЕКТОМ</a:t>
            </a:r>
            <a:endParaRPr lang="ru-RU" sz="1200" dirty="0"/>
          </a:p>
        </p:txBody>
      </p:sp>
      <p:pic>
        <p:nvPicPr>
          <p:cNvPr id="10" name="drawingObject1"/>
          <p:cNvPicPr/>
          <p:nvPr/>
        </p:nvPicPr>
        <p:blipFill>
          <a:blip r:embed="rId3" cstate="print"/>
          <a:stretch/>
        </p:blipFill>
        <p:spPr>
          <a:xfrm>
            <a:off x="251521" y="56999"/>
            <a:ext cx="540058" cy="605260"/>
          </a:xfrm>
          <a:prstGeom prst="rect">
            <a:avLst/>
          </a:prstGeom>
          <a:noFill/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D50335F-99BB-4512-9D50-EF2B3F1E5DF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98" t="28589" r="61908" b="14999"/>
          <a:stretch/>
        </p:blipFill>
        <p:spPr>
          <a:xfrm>
            <a:off x="996457" y="1568499"/>
            <a:ext cx="7164797" cy="441818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38432218-27FC-4F93-A404-518A394B6005}"/>
              </a:ext>
            </a:extLst>
          </p:cNvPr>
          <p:cNvSpPr/>
          <p:nvPr/>
        </p:nvSpPr>
        <p:spPr>
          <a:xfrm>
            <a:off x="996457" y="1568499"/>
            <a:ext cx="742617" cy="13230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701066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117" y="216960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C7F4D-E65F-462B-8A35-B149C55565DD}" type="slidenum">
              <a:rPr lang="ru-RU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17434" name="Прямоугольник 5"/>
          <p:cNvSpPr>
            <a:spLocks noChangeArrowheads="1"/>
          </p:cNvSpPr>
          <p:nvPr/>
        </p:nvSpPr>
        <p:spPr bwMode="auto">
          <a:xfrm>
            <a:off x="2123728" y="290767"/>
            <a:ext cx="47988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Анализ проблем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259743" y="-411"/>
            <a:ext cx="676875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0" name="drawingObject1"/>
          <p:cNvPicPr/>
          <p:nvPr/>
        </p:nvPicPr>
        <p:blipFill>
          <a:blip r:embed="rId4" cstate="print"/>
          <a:stretch/>
        </p:blipFill>
        <p:spPr>
          <a:xfrm>
            <a:off x="283434" y="59151"/>
            <a:ext cx="504378" cy="463232"/>
          </a:xfrm>
          <a:prstGeom prst="rect">
            <a:avLst/>
          </a:prstGeom>
          <a:noFill/>
        </p:spPr>
      </p:pic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xmlns="" id="{44A69695-AC59-48C7-AE16-BB2AFCBE2D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7201"/>
              </p:ext>
            </p:extLst>
          </p:nvPr>
        </p:nvGraphicFramePr>
        <p:xfrm>
          <a:off x="254641" y="855934"/>
          <a:ext cx="8537038" cy="5915515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412780">
                  <a:extLst>
                    <a:ext uri="{9D8B030D-6E8A-4147-A177-3AD203B41FA5}">
                      <a16:colId xmlns:a16="http://schemas.microsoft.com/office/drawing/2014/main" xmlns="" val="3815468008"/>
                    </a:ext>
                  </a:extLst>
                </a:gridCol>
                <a:gridCol w="3625699">
                  <a:extLst>
                    <a:ext uri="{9D8B030D-6E8A-4147-A177-3AD203B41FA5}">
                      <a16:colId xmlns:a16="http://schemas.microsoft.com/office/drawing/2014/main" xmlns="" val="2630204154"/>
                    </a:ext>
                  </a:extLst>
                </a:gridCol>
                <a:gridCol w="2364300">
                  <a:extLst>
                    <a:ext uri="{9D8B030D-6E8A-4147-A177-3AD203B41FA5}">
                      <a16:colId xmlns:a16="http://schemas.microsoft.com/office/drawing/2014/main" xmlns="" val="586114254"/>
                    </a:ext>
                  </a:extLst>
                </a:gridCol>
                <a:gridCol w="2134259">
                  <a:extLst>
                    <a:ext uri="{9D8B030D-6E8A-4147-A177-3AD203B41FA5}">
                      <a16:colId xmlns:a16="http://schemas.microsoft.com/office/drawing/2014/main" xmlns="" val="1390067649"/>
                    </a:ext>
                  </a:extLst>
                </a:gridCol>
              </a:tblGrid>
              <a:tr h="13037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32" marR="372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Проблема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32" marR="372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Коренная причина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32" marR="372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Способ решения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32" marR="37232" marT="0" marB="0"/>
                </a:tc>
                <a:extLst>
                  <a:ext uri="{0D108BD9-81ED-4DB2-BD59-A6C34878D82A}">
                    <a16:rowId xmlns:a16="http://schemas.microsoft.com/office/drawing/2014/main" xmlns="" val="996501614"/>
                  </a:ext>
                </a:extLst>
              </a:tr>
              <a:tr h="53965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32" marR="372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 в рамках проектной работы стандарта достижения метапредметных результатов обучающихся, способствующих повышению эффективности своей деятельности 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32" marR="372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 адаптированных методик по формированию бережливой личности для школ.  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32" marR="372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Адаптация и создание методического инструментария  для  школы по формированию бережливой личности.</a:t>
                      </a:r>
                    </a:p>
                  </a:txBody>
                  <a:tcPr marL="37232" marR="37232" marT="0" marB="0"/>
                </a:tc>
                <a:extLst>
                  <a:ext uri="{0D108BD9-81ED-4DB2-BD59-A6C34878D82A}">
                    <a16:rowId xmlns:a16="http://schemas.microsoft.com/office/drawing/2014/main" xmlns="" val="311904650"/>
                  </a:ext>
                </a:extLst>
              </a:tr>
              <a:tr h="2668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32" marR="372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Низкий уровень владения  технологией бережливого производства у педагогов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32" marR="372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Недостаточно курсовой подготовки у педагогов.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32" marR="372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курсовой подготовки у педагогов по данной проблеме.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32" marR="37232" marT="0" marB="0"/>
                </a:tc>
                <a:extLst>
                  <a:ext uri="{0D108BD9-81ED-4DB2-BD59-A6C34878D82A}">
                    <a16:rowId xmlns:a16="http://schemas.microsoft.com/office/drawing/2014/main" xmlns="" val="3380093681"/>
                  </a:ext>
                </a:extLst>
              </a:tr>
              <a:tr h="53965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32" marR="372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 системы повышения квалификации педагогов по бережливому производству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32" marR="372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Недостаточное внимание к проблеме  формирования бережливого мышления у обучающихся.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32" marR="372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Включение ежегодно в план  повышения квалификации курсов по формированию  бережливого мышления. </a:t>
                      </a:r>
                    </a:p>
                  </a:txBody>
                  <a:tcPr marL="37232" marR="37232" marT="0" marB="0"/>
                </a:tc>
                <a:extLst>
                  <a:ext uri="{0D108BD9-81ED-4DB2-BD59-A6C34878D82A}">
                    <a16:rowId xmlns:a16="http://schemas.microsoft.com/office/drawing/2014/main" xmlns="" val="2211998195"/>
                  </a:ext>
                </a:extLst>
              </a:tr>
              <a:tr h="67608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32" marR="372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 личной мотивации участников процесса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32" marR="372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Недостаточное внимание к проблеме  формирования бережливого мышления у обучающихся.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32" marR="372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Повышение понимания значимости влияния сформированности бережливого мышления на повышение качества обучения (метапредметных результатов)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32" marR="37232" marT="0" marB="0"/>
                </a:tc>
                <a:extLst>
                  <a:ext uri="{0D108BD9-81ED-4DB2-BD59-A6C34878D82A}">
                    <a16:rowId xmlns:a16="http://schemas.microsoft.com/office/drawing/2014/main" xmlns="" val="2659239216"/>
                  </a:ext>
                </a:extLst>
              </a:tr>
              <a:tr h="62465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32" marR="372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 методического продукта для  обмена методик достижения метапредметных результатов обучающихся, способствующих повышению эффективности своей деятельности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32" marR="372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 адаптированных методик по формированию бережливой личности для школ. 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32" marR="372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Адаптация и создание методического инструментария  для  школы по формированию бережливой личности.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32" marR="37232" marT="0" marB="0"/>
                </a:tc>
                <a:extLst>
                  <a:ext uri="{0D108BD9-81ED-4DB2-BD59-A6C34878D82A}">
                    <a16:rowId xmlns:a16="http://schemas.microsoft.com/office/drawing/2014/main" xmlns="" val="3565195839"/>
                  </a:ext>
                </a:extLst>
              </a:tr>
              <a:tr h="62465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32" marR="372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Недостаточно в рамках организации проектной  деятельности обучающихся мероприятий направленных на достижения метапредметных результатов обучающихся, способствующих повышению эффективности своей деятельности 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32" marR="372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Недостаточное внимание к проблеме  формирования бережливого мышления у обучающихся.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32" marR="372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Повышение уровня владения педагогами компетенциями по формированию бережливого мышления.</a:t>
                      </a:r>
                    </a:p>
                  </a:txBody>
                  <a:tcPr marL="37232" marR="37232" marT="0" marB="0"/>
                </a:tc>
                <a:extLst>
                  <a:ext uri="{0D108BD9-81ED-4DB2-BD59-A6C34878D82A}">
                    <a16:rowId xmlns:a16="http://schemas.microsoft.com/office/drawing/2014/main" xmlns="" val="2750665174"/>
                  </a:ext>
                </a:extLst>
              </a:tr>
              <a:tr h="76108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32" marR="3723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Недостаточно в рамках организации проектной  деятельности обучающихся мероприятий направленных на достижения метапредметных результатов обучающихся, способствующих повышению эффективности своей деятельности 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32" marR="372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 адаптированных методик по формированию бережливой личности для школ. 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32" marR="372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Адаптация и создание методического инструментария  для  школы по формированию бережливой личности.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32" marR="37232" marT="0" marB="0"/>
                </a:tc>
                <a:extLst>
                  <a:ext uri="{0D108BD9-81ED-4DB2-BD59-A6C34878D82A}">
                    <a16:rowId xmlns:a16="http://schemas.microsoft.com/office/drawing/2014/main" xmlns="" val="3362807261"/>
                  </a:ext>
                </a:extLst>
              </a:tr>
              <a:tr h="67608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32" marR="3723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 единых подходов  к контролю достижения метапредметных результатов обучающихся, способствующих повышению эффективности своей деятельности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32" marR="3723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 разработанных единых критериев оценивания.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32" marR="372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единых критериев оценивания  метапредметных результатов обучающихся, способствующих повышению эффективности своей деятельности. 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32" marR="37232" marT="0" marB="0"/>
                </a:tc>
                <a:extLst>
                  <a:ext uri="{0D108BD9-81ED-4DB2-BD59-A6C34878D82A}">
                    <a16:rowId xmlns:a16="http://schemas.microsoft.com/office/drawing/2014/main" xmlns="" val="2462347658"/>
                  </a:ext>
                </a:extLst>
              </a:tr>
              <a:tr h="76108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32" marR="3723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 в рамках ВСОКО мероприятий по контролю за сформированностью бережливого мышления у обучающихся   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32" marR="372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Недостаточное внимание к проблеме  формирования бережливого мышления у обучающихся.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32" marR="372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Включение ежегодно в план ВСОКО  мероприятий по контролю за сформированностью бережливого мышления у обучающихся.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32" marR="37232" marT="0" marB="0"/>
                </a:tc>
                <a:extLst>
                  <a:ext uri="{0D108BD9-81ED-4DB2-BD59-A6C34878D82A}">
                    <a16:rowId xmlns:a16="http://schemas.microsoft.com/office/drawing/2014/main" xmlns="" val="20581573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292166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43938" y="6429375"/>
            <a:ext cx="347662" cy="285750"/>
          </a:xfrm>
        </p:spPr>
        <p:txBody>
          <a:bodyPr/>
          <a:lstStyle/>
          <a:p>
            <a:pPr algn="ctr">
              <a:defRPr/>
            </a:pPr>
            <a:fld id="{AD987F0A-53C7-4A4A-8BA7-E39A8CD592AC}" type="slidenum">
              <a:rPr lang="ru-RU" b="1">
                <a:solidFill>
                  <a:schemeClr val="accent5">
                    <a:lumMod val="50000"/>
                  </a:schemeClr>
                </a:solidFill>
              </a:rPr>
              <a:pPr algn="ctr">
                <a:defRPr/>
              </a:pPr>
              <a:t>8</a:t>
            </a:fld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773827470"/>
              </p:ext>
            </p:extLst>
          </p:nvPr>
        </p:nvGraphicFramePr>
        <p:xfrm>
          <a:off x="123844" y="959978"/>
          <a:ext cx="4500593" cy="51899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Скругленный прямоугольник 11"/>
          <p:cNvSpPr/>
          <p:nvPr/>
        </p:nvSpPr>
        <p:spPr>
          <a:xfrm>
            <a:off x="4457231" y="2497652"/>
            <a:ext cx="4500593" cy="3804600"/>
          </a:xfrm>
          <a:prstGeom prst="roundRect">
            <a:avLst/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just">
              <a:buAutoNum type="arabicPeriod"/>
              <a:defRPr/>
            </a:pP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eriod"/>
              <a:defRPr/>
            </a:pPr>
            <a:endParaRPr lang="ru-RU" sz="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AutoNum type="arabicPeriod"/>
              <a:defRPr/>
            </a:pPr>
            <a:endParaRPr lang="ru-RU" altLang="ru-RU" sz="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AutoNum type="arabicPeriod"/>
              <a:defRPr/>
            </a:pPr>
            <a:endParaRPr lang="ru-RU" altLang="ru-RU" sz="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AutoNum type="arabicPeriod"/>
              <a:defRPr/>
            </a:pPr>
            <a:endParaRPr lang="ru-RU" altLang="ru-RU" sz="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AutoNum type="arabicPeriod"/>
              <a:defRPr/>
            </a:pPr>
            <a:endParaRPr lang="ru-RU" altLang="ru-RU" sz="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AutoNum type="arabicPeriod"/>
              <a:defRPr/>
            </a:pPr>
            <a:endParaRPr lang="ru-RU" altLang="ru-RU" sz="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AutoNum type="arabicPeriod"/>
              <a:defRPr/>
            </a:pPr>
            <a:endParaRPr lang="ru-RU" altLang="ru-RU" sz="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AutoNum type="arabicPeriod"/>
              <a:defRPr/>
            </a:pPr>
            <a:endParaRPr lang="ru-RU" altLang="ru-RU" sz="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AutoNum type="arabicPeriod"/>
              <a:defRPr/>
            </a:pPr>
            <a:endParaRPr lang="ru-RU" altLang="ru-RU" sz="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AutoNum type="arabicPeriod"/>
              <a:defRPr/>
            </a:pPr>
            <a:endParaRPr lang="ru-RU" altLang="ru-RU" sz="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AutoNum type="arabicPeriod"/>
              <a:defRPr/>
            </a:pPr>
            <a:endParaRPr lang="ru-RU" altLang="ru-RU" sz="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AutoNum type="arabicPeriod"/>
              <a:defRPr/>
            </a:pPr>
            <a:endParaRPr lang="ru-RU" altLang="ru-RU" sz="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AutoNum type="arabicPeriod"/>
              <a:defRPr/>
            </a:pPr>
            <a:endParaRPr lang="ru-RU" altLang="ru-RU" sz="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AutoNum type="arabicPeriod"/>
              <a:defRPr/>
            </a:pPr>
            <a:endParaRPr lang="ru-RU" altLang="ru-RU" sz="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AutoNum type="arabicPeriod"/>
              <a:defRPr/>
            </a:pPr>
            <a:endParaRPr lang="ru-RU" altLang="ru-RU" sz="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AutoNum type="arabicPeriod"/>
              <a:defRPr/>
            </a:pPr>
            <a:endParaRPr lang="ru-RU" altLang="ru-RU" sz="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AutoNum type="arabicPeriod"/>
              <a:defRPr/>
            </a:pPr>
            <a:endParaRPr lang="ru-RU" altLang="ru-RU" sz="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AutoNum type="arabicPeriod"/>
              <a:defRPr/>
            </a:pPr>
            <a:endParaRPr lang="ru-RU" altLang="ru-RU" sz="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AutoNum type="arabicPeriod"/>
              <a:defRPr/>
            </a:pPr>
            <a:endParaRPr lang="ru-RU" altLang="ru-RU" sz="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AutoNum type="arabicPeriod"/>
              <a:defRPr/>
            </a:pPr>
            <a:endParaRPr lang="ru-RU" altLang="ru-RU" sz="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AutoNum type="arabicPeriod"/>
              <a:defRPr/>
            </a:pPr>
            <a:endParaRPr lang="ru-RU" altLang="ru-RU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AutoNum type="arabicPeriod"/>
              <a:defRPr/>
            </a:pPr>
            <a:endParaRPr lang="ru-RU" altLang="ru-RU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AutoNum type="arabicPeriod"/>
              <a:defRPr/>
            </a:pPr>
            <a:endParaRPr lang="ru-RU" altLang="ru-RU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AutoNum type="arabicPeriod"/>
              <a:defRPr/>
            </a:pPr>
            <a:endParaRPr lang="ru-RU" alt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AutoNum type="arabicPeriod"/>
              <a:defRPr/>
            </a:pPr>
            <a:endParaRPr lang="ru-RU" altLang="ru-RU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AutoNum type="arabicPeriod"/>
              <a:defRPr/>
            </a:pPr>
            <a:endParaRPr lang="ru-RU" altLang="ru-RU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AutoNum type="arabicPeriod"/>
              <a:defRPr/>
            </a:pPr>
            <a:endParaRPr lang="ru-RU" alt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AutoNum type="arabicPeriod"/>
              <a:defRPr/>
            </a:pPr>
            <a:endParaRPr lang="ru-RU" alt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AutoNum type="arabicPeriod"/>
              <a:defRPr/>
            </a:pPr>
            <a:endParaRPr lang="ru-RU" alt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AutoNum type="arabicPeriod"/>
              <a:defRPr/>
            </a:pP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  <a:defRPr/>
            </a:pP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Пятно 1 60"/>
          <p:cNvSpPr/>
          <p:nvPr/>
        </p:nvSpPr>
        <p:spPr>
          <a:xfrm>
            <a:off x="869317" y="4491899"/>
            <a:ext cx="646112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13" name="Пятно 1 60"/>
          <p:cNvSpPr/>
          <p:nvPr/>
        </p:nvSpPr>
        <p:spPr>
          <a:xfrm>
            <a:off x="1614790" y="4505256"/>
            <a:ext cx="646112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2</a:t>
            </a:r>
          </a:p>
        </p:txBody>
      </p:sp>
      <p:sp>
        <p:nvSpPr>
          <p:cNvPr id="14" name="Пятно 1 60"/>
          <p:cNvSpPr/>
          <p:nvPr/>
        </p:nvSpPr>
        <p:spPr>
          <a:xfrm>
            <a:off x="2493622" y="4505255"/>
            <a:ext cx="646112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3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443" y="522303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373" y="6309320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рямоугольник 5"/>
          <p:cNvSpPr>
            <a:spLocks noChangeArrowheads="1"/>
          </p:cNvSpPr>
          <p:nvPr/>
        </p:nvSpPr>
        <p:spPr bwMode="auto">
          <a:xfrm>
            <a:off x="2458318" y="797801"/>
            <a:ext cx="47988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Пирамида  проблем</a:t>
            </a:r>
          </a:p>
        </p:txBody>
      </p:sp>
      <p:sp>
        <p:nvSpPr>
          <p:cNvPr id="20" name="Пятно 1 60"/>
          <p:cNvSpPr/>
          <p:nvPr/>
        </p:nvSpPr>
        <p:spPr>
          <a:xfrm>
            <a:off x="3278372" y="4687988"/>
            <a:ext cx="646112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4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790210" y="1421781"/>
            <a:ext cx="3933152" cy="335022"/>
          </a:xfrm>
          <a:prstGeom prst="roundRect">
            <a:avLst/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Проблемы, решение которых требуется на федеральном уровне, ОТСУТСТВУЮТ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813027" y="1965003"/>
            <a:ext cx="3910335" cy="324449"/>
          </a:xfrm>
          <a:prstGeom prst="roundRect">
            <a:avLst/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Проблемы, решение которых требуется на региональном уровне, ОТСУТСТВУЮТ</a:t>
            </a: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1259632" y="179609"/>
            <a:ext cx="676875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drawingObject1"/>
          <p:cNvPicPr/>
          <p:nvPr/>
        </p:nvPicPr>
        <p:blipFill>
          <a:blip r:embed="rId8" cstate="print"/>
          <a:stretch/>
        </p:blipFill>
        <p:spPr>
          <a:xfrm>
            <a:off x="152664" y="59070"/>
            <a:ext cx="720725" cy="926465"/>
          </a:xfrm>
          <a:prstGeom prst="rect">
            <a:avLst/>
          </a:prstGeom>
          <a:noFill/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68966" y="5014732"/>
            <a:ext cx="670618" cy="53039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87429" y="5517986"/>
            <a:ext cx="670618" cy="53039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544040" y="5556498"/>
            <a:ext cx="670618" cy="530398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493622" y="5545130"/>
            <a:ext cx="670618" cy="530398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470968" y="5503537"/>
            <a:ext cx="670618" cy="530398"/>
          </a:xfrm>
          <a:prstGeom prst="rect">
            <a:avLst/>
          </a:prstGeom>
        </p:spPr>
      </p:pic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xmlns="" id="{9E58B572-D39D-48D5-9B06-59DC20000E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8378015"/>
              </p:ext>
            </p:extLst>
          </p:nvPr>
        </p:nvGraphicFramePr>
        <p:xfrm>
          <a:off x="4615546" y="2668798"/>
          <a:ext cx="4204925" cy="3445592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4204925">
                  <a:extLst>
                    <a:ext uri="{9D8B030D-6E8A-4147-A177-3AD203B41FA5}">
                      <a16:colId xmlns:a16="http://schemas.microsoft.com/office/drawing/2014/main" xmlns="" val="2266867107"/>
                    </a:ext>
                  </a:extLst>
                </a:gridCol>
              </a:tblGrid>
              <a:tr h="41671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1.Отсутствие в рамках проектной работы стандарта достижения метапредметных результатов обучающихся, способствующих повышению эффективности своей деятельности. 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968732710"/>
                  </a:ext>
                </a:extLst>
              </a:tr>
              <a:tr h="27573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2.Низкий уровень владения  технологией бережливого производства у педагогов.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52932769"/>
                  </a:ext>
                </a:extLst>
              </a:tr>
              <a:tr h="27573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3.Отсутствие системы повышения квалификации педагогов по бережливому производству.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368397876"/>
                  </a:ext>
                </a:extLst>
              </a:tr>
              <a:tr h="13475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4.Отсутствие личной мотивации участников процесса.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12791921"/>
                  </a:ext>
                </a:extLst>
              </a:tr>
              <a:tr h="41671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5.Отсутствие методического продукта для  обмена методик достижения метапредметных результатов обучающихся, способствующих повышению эффективности своей деятельности.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767922910"/>
                  </a:ext>
                </a:extLst>
              </a:tr>
              <a:tr h="55768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6.Недостаточно в рамках организации проектной  деятельности обучающихся мероприятий направленных на достижения метапредметных результатов обучающихся, способствующих повышению эффективности своей деятельности.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931557956"/>
                  </a:ext>
                </a:extLst>
              </a:tr>
              <a:tr h="55768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7.Недостаточно в рамках организации проектной  деятельности обучающихся мероприятий направленных на достижения метапредметных результатов обучающихся, способствующих повышению эффективности своей деятельности. 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312834282"/>
                  </a:ext>
                </a:extLst>
              </a:tr>
              <a:tr h="41671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8.Отсутствие единых подходов  к контролю достижения метапредметных результатов обучающихся, способствующих повышению эффективности своей деятельности.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158183024"/>
                  </a:ext>
                </a:extLst>
              </a:tr>
              <a:tr h="27573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9.Отсутствие в рамках ВСОКО мероприятий по контролю за сформированностью бережливого мышления у обучающихся.   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262813948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C7F4D-E65F-462B-8A35-B149C55565DD}" type="slidenum">
              <a:rPr lang="ru-RU"/>
              <a:pPr>
                <a:defRPr/>
              </a:pPr>
              <a:t>9</a:t>
            </a:fld>
            <a:endParaRPr lang="ru-RU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629" y="241767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086" y="6581833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75556" y="527105"/>
            <a:ext cx="81729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Карта целевого  состояния процесса формирования личностных качеств обучающихся, способствующих повышению эффективности своей деятельности  в рамках реализации работы над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проектом</a:t>
            </a:r>
            <a:endParaRPr lang="ru-RU" sz="1600" dirty="0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277634" y="0"/>
            <a:ext cx="6768752" cy="36004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  <p:pic>
        <p:nvPicPr>
          <p:cNvPr id="12" name="drawingObject1"/>
          <p:cNvPicPr/>
          <p:nvPr/>
        </p:nvPicPr>
        <p:blipFill>
          <a:blip r:embed="rId3" cstate="print"/>
          <a:stretch/>
        </p:blipFill>
        <p:spPr>
          <a:xfrm>
            <a:off x="159544" y="23464"/>
            <a:ext cx="720725" cy="926465"/>
          </a:xfrm>
          <a:prstGeom prst="rect">
            <a:avLst/>
          </a:prstGeom>
          <a:noFill/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A7FFB90-D265-46AF-A614-BE28FA562AF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83" t="26689" r="63671" b="18406"/>
          <a:stretch/>
        </p:blipFill>
        <p:spPr>
          <a:xfrm>
            <a:off x="575556" y="1495574"/>
            <a:ext cx="8064896" cy="484803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61512394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3429</TotalTime>
  <Words>1802</Words>
  <Application>Microsoft Office PowerPoint</Application>
  <PresentationFormat>Экран (4:3)</PresentationFormat>
  <Paragraphs>307</Paragraphs>
  <Slides>19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Times New Roman</vt:lpstr>
      <vt:lpstr>Тема Office</vt:lpstr>
      <vt:lpstr>think-cell Slide</vt:lpstr>
      <vt:lpstr>Челябинская область</vt:lpstr>
      <vt:lpstr>Презентация PowerPoint</vt:lpstr>
      <vt:lpstr>Челябинская область</vt:lpstr>
      <vt:lpstr>Челябинская область</vt:lpstr>
      <vt:lpstr>Челябинская область</vt:lpstr>
      <vt:lpstr>Презентация PowerPoint</vt:lpstr>
      <vt:lpstr>Презентация PowerPoint</vt:lpstr>
      <vt:lpstr>Презентация PowerPoint</vt:lpstr>
      <vt:lpstr>Челябинская область</vt:lpstr>
      <vt:lpstr>Презентация PowerPoint</vt:lpstr>
      <vt:lpstr>Достигнутые результаты (было и стало) </vt:lpstr>
      <vt:lpstr>Выполнение плана реализации проекта</vt:lpstr>
      <vt:lpstr>Презентация PowerPoint</vt:lpstr>
      <vt:lpstr>Презентация PowerPoint</vt:lpstr>
      <vt:lpstr>Презентация PowerPoint</vt:lpstr>
      <vt:lpstr>Презентация PowerPoint</vt:lpstr>
      <vt:lpstr> Маршрутный лист администрации «Оптимизация процесса вовлечения в проектную деятельность обучающихся 8-9 классов для достижения метапредметных результатов, способствующих повышению эффективности своей деятельности в МБОУ «СОШ №70 г. Челябинска» </vt:lpstr>
      <vt:lpstr>Презентация PowerPoint</vt:lpstr>
      <vt:lpstr>Челябинская область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организации</dc:title>
  <dc:creator>Шиянова Елена Николаевна</dc:creator>
  <cp:lastModifiedBy>Admin</cp:lastModifiedBy>
  <cp:revision>345</cp:revision>
  <cp:lastPrinted>2023-10-09T08:19:13Z</cp:lastPrinted>
  <dcterms:created xsi:type="dcterms:W3CDTF">2018-08-20T14:01:12Z</dcterms:created>
  <dcterms:modified xsi:type="dcterms:W3CDTF">2024-05-30T09:34:24Z</dcterms:modified>
</cp:coreProperties>
</file>